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28"/>
  </p:notesMasterIdLst>
  <p:handoutMasterIdLst>
    <p:handoutMasterId r:id="rId29"/>
  </p:handoutMasterIdLst>
  <p:sldIdLst>
    <p:sldId id="298" r:id="rId2"/>
    <p:sldId id="299" r:id="rId3"/>
    <p:sldId id="258" r:id="rId4"/>
    <p:sldId id="316" r:id="rId5"/>
    <p:sldId id="262" r:id="rId6"/>
    <p:sldId id="25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9" r:id="rId23"/>
    <p:sldId id="315" r:id="rId24"/>
    <p:sldId id="297" r:id="rId25"/>
    <p:sldId id="318" r:id="rId26"/>
    <p:sldId id="31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4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9C644E-D2F4-3244-A0A6-9C6C22EE4A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3B7-D038-5943-939F-4FB027620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B81F1-5729-924A-9FCA-459CF2A7622B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9A443-DE3E-094A-9E48-A877770159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20553-301E-B04B-BF59-02010CCE05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FF45E-B9E4-BE4D-9FD9-0F3F38048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20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8674A-B5F4-8142-AF95-52EDDF1FDE43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30DF9-FC5A-5649-922F-E46ADA42E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7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372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A77D-8BE7-1F46-8EAD-EEC3F4A909A8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7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1E2F-13B1-7A4F-B001-34E648D93433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2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EA78-9619-9C46-B83C-550E7DC6A66D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07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A67-72CE-BD44-B2E0-41C1CA0C9A03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398-CB9F-7C47-836F-43B5F57097E7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AE80-BF06-0D4C-87AC-082BBA1ADB82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1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E9D-CC2A-154E-A4E1-99E5C3C40EAA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9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6F93-875C-A545-94B7-AAF171D59876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1706-52DB-BB46-9E6D-92D0DD62582D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65830" y="6534235"/>
            <a:ext cx="4526170" cy="30480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3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9267-8760-9645-A7AF-AEE5B540983C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19036" y="6553199"/>
            <a:ext cx="4523153" cy="30480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6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6A7-765F-894B-B413-1EA82A80849C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6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5458-D234-804F-B8E0-A546E74BDE9B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4616" y="68333"/>
            <a:ext cx="7758722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1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4BF8-8138-C945-B792-100701309E5F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67001" y="143328"/>
            <a:ext cx="7385539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0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59F-6F69-FB4E-A4A0-17A22C4209F2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1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8637-4910-2B4B-A2E7-405E9B1BFDB2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2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A712-ACC0-CE4B-B385-89B26F6F4D08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2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30A047-74AD-194B-A7CE-DA484485D1BE}" type="datetime1">
              <a:rPr lang="en-CA" smtClean="0"/>
              <a:t>2020-06-02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74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utsamawt.org/returningtowor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ovid19@nautsamawt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utsamawt.org/returningtowork" TargetMode="External"/><Relationship Id="rId4" Type="http://schemas.openxmlformats.org/officeDocument/2006/relationships/hyperlink" Target="https://www.nautsamawt.org/covid19-resourc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5370101" y="1860237"/>
            <a:ext cx="5812905" cy="296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en-US" sz="40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CA" sz="3200" b="1" i="0" u="none" strike="noStrike" cap="none" dirty="0">
                <a:latin typeface="Arial"/>
                <a:ea typeface="Arial"/>
                <a:cs typeface="Arial"/>
                <a:sym typeface="Arial"/>
              </a:rPr>
              <a:t>Best Practices for Returning to Work and Reopening Workplaces – Part 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Webinar # 9 </a:t>
            </a:r>
            <a:endParaRPr lang="en-CA" dirty="0">
              <a:solidFill>
                <a:schemeClr val="tx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June 2</a:t>
            </a:r>
            <a:r>
              <a:rPr lang="en-CA" sz="32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, 2020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6" name="Google Shape;91;p14">
            <a:extLst>
              <a:ext uri="{FF2B5EF4-FFF2-40B4-BE49-F238E27FC236}">
                <a16:creationId xmlns:a16="http://schemas.microsoft.com/office/drawing/2014/main" id="{862BDEA6-EF65-3A45-BE3A-0947940F19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581" y="459150"/>
            <a:ext cx="2984518" cy="22135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3E14A-FDBF-EF4C-9305-D9BA928D4696}"/>
              </a:ext>
            </a:extLst>
          </p:cNvPr>
          <p:cNvSpPr txBox="1"/>
          <p:nvPr/>
        </p:nvSpPr>
        <p:spPr>
          <a:xfrm>
            <a:off x="5654223" y="873450"/>
            <a:ext cx="5244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Arial"/>
                <a:ea typeface="Arial"/>
                <a:cs typeface="Arial"/>
                <a:sym typeface="Arial"/>
              </a:rPr>
              <a:t>Naut’sa mawt </a:t>
            </a:r>
          </a:p>
          <a:p>
            <a:r>
              <a:rPr lang="en-US" sz="4200" b="1" dirty="0">
                <a:latin typeface="Arial"/>
                <a:ea typeface="Arial"/>
                <a:cs typeface="Arial"/>
                <a:sym typeface="Arial"/>
              </a:rPr>
              <a:t>Tribal Council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37174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04" y="384589"/>
            <a:ext cx="9252154" cy="14968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Step 2B - Implementing Protocols to Reduce the Risks of Person-to-Person Transmission – Level 2 (Engineering)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648930" y="2548281"/>
            <a:ext cx="7480219" cy="3848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</a:rPr>
              <a:t>Level 2 Checklist and Control Measures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✓  Installed barriers where workers can’t keep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  physically distant from co-workers or visitors</a:t>
            </a:r>
          </a:p>
          <a:p>
            <a:pPr marL="0" indent="0"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✓  Included barrier cleaning in our cleaning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  protocols</a:t>
            </a:r>
          </a:p>
          <a:p>
            <a:pPr marL="0" indent="0"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✓  Installed barriers to avoid risk to employees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Estate Planning Checklist That is Essential to Your Success">
            <a:extLst>
              <a:ext uri="{FF2B5EF4-FFF2-40B4-BE49-F238E27FC236}">
                <a16:creationId xmlns:a16="http://schemas.microsoft.com/office/drawing/2014/main" id="{7604D182-E0C9-634B-89A7-6F77DB98F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2918295"/>
            <a:ext cx="3413671" cy="292198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249512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04" y="384589"/>
            <a:ext cx="9252154" cy="14968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Step 2B - Implementing Protocols to Reduce the Risks of Person-to-Person Transmission – Level 2 (Engineering)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648931" y="2548281"/>
            <a:ext cx="7153602" cy="392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Level 2 Control Measures In Place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/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Describe how barriers or partitions will be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used in your workplace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 attachment entitled “4 Level Protocol Plan – Level 2 Checklist and Control Measures” will be available after the webinar</a:t>
            </a:r>
          </a:p>
        </p:txBody>
      </p:sp>
      <p:pic>
        <p:nvPicPr>
          <p:cNvPr id="10" name="Picture 9" descr="Estate Planning Checklist That is Essential to Your Success">
            <a:extLst>
              <a:ext uri="{FF2B5EF4-FFF2-40B4-BE49-F238E27FC236}">
                <a16:creationId xmlns:a16="http://schemas.microsoft.com/office/drawing/2014/main" id="{7604D182-E0C9-634B-89A7-6F77DB98F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2918295"/>
            <a:ext cx="3413671" cy="292198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231696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ules and Guidelines in Youth Ministry (With images) | Youth ...">
            <a:extLst>
              <a:ext uri="{FF2B5EF4-FFF2-40B4-BE49-F238E27FC236}">
                <a16:creationId xmlns:a16="http://schemas.microsoft.com/office/drawing/2014/main" id="{56DE9DCB-E7EA-044C-A7C1-EBE36B425E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62" y="3429000"/>
            <a:ext cx="3303957" cy="1340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634963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CA" b="1" dirty="0"/>
              <a:t>Step 2B - Implementing Protocols to Reduce the Risks of Person-to-Person Transmission</a:t>
            </a:r>
            <a:r>
              <a:rPr lang="en-CA" sz="2600" b="1" dirty="0"/>
              <a:t/>
            </a:r>
            <a:br>
              <a:rPr lang="en-CA" sz="2600" b="1" dirty="0"/>
            </a:br>
            <a:endParaRPr lang="en-US" sz="26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1371178" y="2905528"/>
            <a:ext cx="6035322" cy="238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CA" sz="2800" b="1" dirty="0"/>
              <a:t>Level 3 – Administrative Controls</a:t>
            </a:r>
          </a:p>
          <a:p>
            <a:pPr marL="0" indent="0">
              <a:buNone/>
            </a:pPr>
            <a:endParaRPr lang="en-CA" sz="1200" dirty="0"/>
          </a:p>
          <a:p>
            <a:endParaRPr lang="en-CA" sz="2800" dirty="0"/>
          </a:p>
          <a:p>
            <a:r>
              <a:rPr lang="en-CA" sz="2800" dirty="0"/>
              <a:t>Establish rules and guidelines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81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400447"/>
            <a:ext cx="9252154" cy="14968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/>
              <a:t>Step 2B - Implementing Protocols to Reduce the Risks of Person-to-Person Transmission – Level 3 (Administrative Controls)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648457" y="2876346"/>
            <a:ext cx="7153602" cy="3292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Level 3 Checklist and Control Measures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Identified rules and guidelines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Communicated these rules and guidelines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Estate Planning Checklist That is Essential to Your Success">
            <a:extLst>
              <a:ext uri="{FF2B5EF4-FFF2-40B4-BE49-F238E27FC236}">
                <a16:creationId xmlns:a16="http://schemas.microsoft.com/office/drawing/2014/main" id="{7604D182-E0C9-634B-89A7-6F77DB98F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2918295"/>
            <a:ext cx="3413671" cy="292198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168709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04" y="384589"/>
            <a:ext cx="9252154" cy="14968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/>
              <a:t>Step 2B - Implementing Protocols to Reduce the Risks of Person-to-Person Transmission – Level 3 (Administrative Controls)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648457" y="2887396"/>
            <a:ext cx="7153602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Level 3 Control Measures In Place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/>
            <a:r>
              <a:rPr lang="en-US" sz="2400" dirty="0">
                <a:solidFill>
                  <a:schemeClr val="bg1"/>
                </a:solidFill>
              </a:rPr>
              <a:t>  List the rules and guidelines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 attachment entitled “4 Level Protocol Plan – Level 3 Checklist and Control Measures” will be available after the webinar</a:t>
            </a:r>
          </a:p>
        </p:txBody>
      </p:sp>
      <p:pic>
        <p:nvPicPr>
          <p:cNvPr id="10" name="Picture 9" descr="Estate Planning Checklist That is Essential to Your Success">
            <a:extLst>
              <a:ext uri="{FF2B5EF4-FFF2-40B4-BE49-F238E27FC236}">
                <a16:creationId xmlns:a16="http://schemas.microsoft.com/office/drawing/2014/main" id="{7604D182-E0C9-634B-89A7-6F77DB98F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2918295"/>
            <a:ext cx="3413671" cy="292198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157261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89397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Step 2B - Implementing Protocols to Reduce the Risks of Person-to-Person Transmission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D5AADD-7CCE-9C42-9D3E-512B9052B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39" y="2774197"/>
            <a:ext cx="6398524" cy="35956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2800" b="1" dirty="0"/>
              <a:t>Level 4 – PPE</a:t>
            </a:r>
          </a:p>
          <a:p>
            <a:pPr marL="0" indent="0">
              <a:lnSpc>
                <a:spcPct val="90000"/>
              </a:lnSpc>
              <a:buNone/>
            </a:pPr>
            <a:endParaRPr lang="en-CA" dirty="0"/>
          </a:p>
          <a:p>
            <a:pPr lvl="0">
              <a:lnSpc>
                <a:spcPct val="90000"/>
              </a:lnSpc>
            </a:pPr>
            <a:r>
              <a:rPr lang="en-CA" sz="2400" dirty="0"/>
              <a:t>When to consider the use of non-medical masks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dirty="0"/>
          </a:p>
          <a:p>
            <a:pPr marL="0" lvl="0" indent="0">
              <a:lnSpc>
                <a:spcPct val="90000"/>
              </a:lnSpc>
              <a:buNone/>
            </a:pPr>
            <a:endParaRPr lang="en-CA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Attachments entitled “Selecting a Mask” and ”How to Use a Mask” will be available after the webinar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DE7FBA-6F6D-304F-9B3E-9DB95A4B375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13028" b="-1"/>
          <a:stretch/>
        </p:blipFill>
        <p:spPr bwMode="auto">
          <a:xfrm>
            <a:off x="7858051" y="3313069"/>
            <a:ext cx="3083699" cy="23935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207487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400447"/>
            <a:ext cx="9252154" cy="14968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/>
              <a:t>Step 2B - Implementing Protocols to Reduce the Risks of Person-to-Person Transmission – Level 4 (PPE)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648456" y="2553382"/>
            <a:ext cx="7689631" cy="3904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Level 4 Checklist and Control Measures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Reviewed information on selecting and using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 masks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 Understand limitations on masks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 Trained employees on mask usage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Estate Planning Checklist That is Essential to Your Success">
            <a:extLst>
              <a:ext uri="{FF2B5EF4-FFF2-40B4-BE49-F238E27FC236}">
                <a16:creationId xmlns:a16="http://schemas.microsoft.com/office/drawing/2014/main" id="{7604D182-E0C9-634B-89A7-6F77DB98F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2918295"/>
            <a:ext cx="3413671" cy="292198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38080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400447"/>
            <a:ext cx="9252154" cy="14968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/>
              <a:t>Step 2B - Implementing Protocols to Reduce the Risks of Person-to-Person Transmission – Level 4 (PPE)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648457" y="2526224"/>
            <a:ext cx="7153602" cy="397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Level 4 Control Measures in Place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 Who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 What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 How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 attachment entitled “4 Level Protocol Plan – Level 4 Checklist and Control Measures” will be available after the webinar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Estate Planning Checklist That is Essential to Your Success">
            <a:extLst>
              <a:ext uri="{FF2B5EF4-FFF2-40B4-BE49-F238E27FC236}">
                <a16:creationId xmlns:a16="http://schemas.microsoft.com/office/drawing/2014/main" id="{7604D182-E0C9-634B-89A7-6F77DB98F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2918295"/>
            <a:ext cx="3413671" cy="292198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320230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Step 3 – Develop Policies</a:t>
            </a:r>
            <a:r>
              <a:rPr lang="en-US" sz="3900" dirty="0"/>
              <a:t/>
            </a:r>
            <a:br>
              <a:rPr lang="en-US" sz="3900" dirty="0"/>
            </a:br>
            <a:endParaRPr lang="en-US" sz="39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1103311" y="2052214"/>
            <a:ext cx="6031780" cy="419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Policies Should Include:</a:t>
            </a:r>
          </a:p>
          <a:p>
            <a:pPr marL="0" indent="0"/>
            <a:endParaRPr lang="en-US" dirty="0"/>
          </a:p>
          <a:p>
            <a:r>
              <a:rPr lang="en-US" sz="2400" dirty="0"/>
              <a:t>When are employees or visitors prohibited from your workplace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Providing additional protocols to first aid attendants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Implement additional policies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AAE3F9-9151-D241-8041-84407002648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r="2270" b="-1"/>
          <a:stretch/>
        </p:blipFill>
        <p:spPr bwMode="auto">
          <a:xfrm>
            <a:off x="7952509" y="2509284"/>
            <a:ext cx="2914615" cy="2256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77102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Step 3 – Develop Policies</a:t>
            </a:r>
            <a:r>
              <a:rPr lang="en-US" sz="3900" dirty="0"/>
              <a:t/>
            </a:r>
            <a:br>
              <a:rPr lang="en-US" sz="3900" dirty="0"/>
            </a:br>
            <a:endParaRPr lang="en-US" sz="39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1103311" y="2052214"/>
            <a:ext cx="6031780" cy="419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Policies Should Include:</a:t>
            </a:r>
          </a:p>
          <a:p>
            <a:pPr marL="0" indent="0"/>
            <a:endParaRPr lang="en-US" dirty="0"/>
          </a:p>
          <a:p>
            <a:r>
              <a:rPr lang="en-US" sz="2400" dirty="0"/>
              <a:t>Training and strategies to address risk of violence in the workplace and implementation of violence prevention programs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Steps to take if employees become ill at 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AAE3F9-9151-D241-8041-84407002648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r="2270" b="-1"/>
          <a:stretch/>
        </p:blipFill>
        <p:spPr bwMode="auto">
          <a:xfrm>
            <a:off x="7952509" y="2509284"/>
            <a:ext cx="2914615" cy="2256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58045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0951-10A6-F84C-AE9D-F7683FBF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7" y="1063416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Best Practices for Returning to Work and Reopening Workplaces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1791-739F-4C44-B663-633F32F38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2096001"/>
            <a:ext cx="8946541" cy="41954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If you have any questions about </a:t>
            </a:r>
            <a:r>
              <a:rPr lang="en-US" sz="2400" dirty="0" smtClean="0"/>
              <a:t>this </a:t>
            </a:r>
            <a:r>
              <a:rPr lang="en-US" sz="2400" dirty="0"/>
              <a:t>webinar please text them into the Zoom chat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Any attachments I refer to </a:t>
            </a:r>
            <a:r>
              <a:rPr lang="en-US" sz="2400" dirty="0" smtClean="0"/>
              <a:t>will </a:t>
            </a:r>
            <a:r>
              <a:rPr lang="en-US" sz="2400" dirty="0"/>
              <a:t>available </a:t>
            </a:r>
            <a:r>
              <a:rPr lang="en-US" sz="2400" dirty="0" smtClean="0"/>
              <a:t>on the Naut’sa Mawt website after </a:t>
            </a:r>
            <a:r>
              <a:rPr lang="en-US" sz="2400" dirty="0"/>
              <a:t>the webinar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DBCDD-0F91-DD4A-93A3-32E78565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60FAA-43E6-A94D-AE7A-F6D5174B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5335119" y="2742225"/>
            <a:ext cx="6288609" cy="3820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</a:rPr>
              <a:t>Plans Should Include:</a:t>
            </a:r>
          </a:p>
          <a:p>
            <a:pPr marL="0" indent="0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Educate employees and visitors</a:t>
            </a:r>
          </a:p>
          <a:p>
            <a:pPr marL="0" indent="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Develop and deliver the training plan</a:t>
            </a:r>
          </a:p>
          <a:p>
            <a:pPr marL="0" indent="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Distribute policies</a:t>
            </a:r>
          </a:p>
          <a:p>
            <a:pPr marL="0" indent="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Post signage</a:t>
            </a:r>
          </a:p>
        </p:txBody>
      </p:sp>
      <p:pic>
        <p:nvPicPr>
          <p:cNvPr id="10" name="Picture 9" descr="Developing a full blown communication strategy and plan - Chellie ...">
            <a:extLst>
              <a:ext uri="{FF2B5EF4-FFF2-40B4-BE49-F238E27FC236}">
                <a16:creationId xmlns:a16="http://schemas.microsoft.com/office/drawing/2014/main" id="{678CC124-D313-5B47-B739-F476C1126E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119" y="295729"/>
            <a:ext cx="4714007" cy="2280663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84" y="1546379"/>
            <a:ext cx="4098808" cy="35410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800" b="1" dirty="0">
                <a:solidFill>
                  <a:schemeClr val="tx1"/>
                </a:solidFill>
              </a:rPr>
              <a:t>Step 4 – Develop Communication Plans and Training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8724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68" y="630193"/>
            <a:ext cx="8717606" cy="101665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Step </a:t>
            </a:r>
            <a:r>
              <a:rPr lang="en-US" b="1" dirty="0" smtClean="0">
                <a:solidFill>
                  <a:schemeClr val="tx1"/>
                </a:solidFill>
              </a:rPr>
              <a:t>4 </a:t>
            </a:r>
            <a:r>
              <a:rPr lang="en-US" b="1" dirty="0">
                <a:solidFill>
                  <a:schemeClr val="tx1"/>
                </a:solidFill>
              </a:rPr>
              <a:t>– Develop Communication Plans and Training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648930" y="2401383"/>
            <a:ext cx="10370365" cy="4325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</a:rPr>
              <a:t>The following attachments will be posted on the Naut’sa mawt Tribal Council website after the webinar:</a:t>
            </a:r>
          </a:p>
          <a:p>
            <a:pPr marL="0" indent="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Coughing and Sneezing Etiquette</a:t>
            </a:r>
          </a:p>
          <a:p>
            <a:pPr marL="0" indent="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Handwashing Technique</a:t>
            </a:r>
          </a:p>
          <a:p>
            <a:pPr marL="0" indent="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Building/Room Occupancy Limits</a:t>
            </a:r>
          </a:p>
          <a:p>
            <a:pPr marL="0" indent="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Entry Check for Employees and Visitors</a:t>
            </a:r>
          </a:p>
        </p:txBody>
      </p:sp>
      <p:pic>
        <p:nvPicPr>
          <p:cNvPr id="12" name="Picture 11" descr="Developing a full blown communication strategy and plan - Chellie ...">
            <a:extLst>
              <a:ext uri="{FF2B5EF4-FFF2-40B4-BE49-F238E27FC236}">
                <a16:creationId xmlns:a16="http://schemas.microsoft.com/office/drawing/2014/main" id="{F13B294D-6750-3F4B-B450-D0F399C732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5870" y="3635532"/>
            <a:ext cx="4377199" cy="2314255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3056703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Step </a:t>
            </a:r>
            <a:r>
              <a:rPr lang="en-US" sz="3600" b="1" dirty="0" smtClean="0">
                <a:solidFill>
                  <a:schemeClr val="tx1"/>
                </a:solidFill>
              </a:rPr>
              <a:t>5 </a:t>
            </a:r>
            <a:r>
              <a:rPr lang="en-US" sz="3600" b="1" dirty="0">
                <a:solidFill>
                  <a:schemeClr val="tx1"/>
                </a:solidFill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</a:rPr>
              <a:t>MONITOR YOUR WORKPLACE &amp; UPDATE YOUR PLANS AS NECESSARY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Update policies and </a:t>
            </a:r>
            <a:r>
              <a:rPr lang="en-CA" sz="2800" dirty="0" smtClean="0"/>
              <a:t>procedures</a:t>
            </a:r>
          </a:p>
          <a:p>
            <a:r>
              <a:rPr lang="en-CA" sz="2800" dirty="0"/>
              <a:t>Plan to monitor </a:t>
            </a:r>
            <a:r>
              <a:rPr lang="en-CA" sz="2800" dirty="0" smtClean="0"/>
              <a:t>risk</a:t>
            </a:r>
          </a:p>
          <a:p>
            <a:r>
              <a:rPr lang="en-CA" sz="2800" dirty="0"/>
              <a:t>Involve others to resolve safety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Returning to Work and Reopening Workplaces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Shoreline fishing and swimming permitted as 4 more positive cas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49" y="4041980"/>
            <a:ext cx="3564348" cy="202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00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11" y="526409"/>
            <a:ext cx="899705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Step 6 – Assess and Address Risks From Resuming Operations</a:t>
            </a:r>
            <a:r>
              <a:rPr lang="en-US" sz="2300" dirty="0"/>
              <a:t/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13" name="Picture 12" descr="Identify, Assess, and Address Risk Unit | Salesforce Trailhead">
            <a:extLst>
              <a:ext uri="{FF2B5EF4-FFF2-40B4-BE49-F238E27FC236}">
                <a16:creationId xmlns:a16="http://schemas.microsoft.com/office/drawing/2014/main" id="{A971521F-A3B8-B94A-8902-47F6F0FE202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7573" b="-1"/>
          <a:stretch/>
        </p:blipFill>
        <p:spPr bwMode="auto">
          <a:xfrm>
            <a:off x="6644443" y="2141920"/>
            <a:ext cx="4299406" cy="4106479"/>
          </a:xfrm>
          <a:prstGeom prst="rect">
            <a:avLst/>
          </a:prstGeom>
          <a:noFill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23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1248151" y="2781869"/>
            <a:ext cx="5445332" cy="285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Develop, Revise, or Review: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Training plans</a:t>
            </a:r>
          </a:p>
          <a:p>
            <a:pPr marL="0" indent="0"/>
            <a:endParaRPr lang="en-US" sz="2400" dirty="0"/>
          </a:p>
          <a:p>
            <a:r>
              <a:rPr lang="en-US" sz="2400" dirty="0"/>
              <a:t>Start-up requirements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3902480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Best Practices for Returning to Work and Reopening Workplaces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4" y="1407893"/>
            <a:ext cx="11468744" cy="4760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sz="3000" b="1" dirty="0"/>
              <a:t>Thank you for attending the Return to Work and Reopening Workplaces webinars</a:t>
            </a:r>
          </a:p>
          <a:p>
            <a:pPr marL="0" indent="0">
              <a:buNone/>
            </a:pPr>
            <a:endParaRPr lang="en-CA" sz="2200" u="sng" dirty="0"/>
          </a:p>
          <a:p>
            <a:pPr lvl="1"/>
            <a:r>
              <a:rPr lang="en-CA" sz="2600" dirty="0"/>
              <a:t>If you missed Part 1 of this webinar, it is available on the Naut’sa mawt Tribal Council website</a:t>
            </a:r>
          </a:p>
          <a:p>
            <a:pPr marL="457200" lvl="1" indent="0">
              <a:buNone/>
            </a:pPr>
            <a:endParaRPr lang="en-CA" sz="2600" dirty="0"/>
          </a:p>
          <a:p>
            <a:pPr lvl="1"/>
            <a:r>
              <a:rPr lang="en-CA" sz="2600" dirty="0"/>
              <a:t>If you have any questions about Parts 1 or 2 of this webinar, please text them into the Zoom </a:t>
            </a:r>
            <a:r>
              <a:rPr lang="en-CA" sz="2600" dirty="0" smtClean="0"/>
              <a:t>chat or email COVID19@nautsamawt.org</a:t>
            </a:r>
            <a:endParaRPr lang="en-CA" sz="2600" dirty="0"/>
          </a:p>
          <a:p>
            <a:pPr marL="0" indent="0">
              <a:buNone/>
            </a:pPr>
            <a:endParaRPr lang="en-CA" sz="2600" dirty="0"/>
          </a:p>
          <a:p>
            <a:pPr marL="0" indent="0" algn="ctr">
              <a:buNone/>
            </a:pPr>
            <a:r>
              <a:rPr lang="en-CA" sz="2600" dirty="0"/>
              <a:t>Thank you and enjoy the rest of your day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DEBF44-8E70-CC48-AC14-50DEE800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7" y="829634"/>
            <a:ext cx="9404723" cy="841076"/>
          </a:xfrm>
        </p:spPr>
        <p:txBody>
          <a:bodyPr/>
          <a:lstStyle/>
          <a:p>
            <a:r>
              <a:rPr lang="en-CA" sz="2400" b="1" dirty="0"/>
              <a:t>This concludes Part 2 of the webinar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70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4B31-41E6-8C46-956E-6059A2C5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More Information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F94D-AFCD-4C4E-81C8-A62ADE4F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2" y="2208614"/>
            <a:ext cx="9490586" cy="3467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more information on re-opening your facilities, please visit the </a:t>
            </a:r>
            <a:r>
              <a:rPr lang="en-US" sz="2400" i="1" dirty="0" smtClean="0"/>
              <a:t>returning to work </a:t>
            </a:r>
            <a:r>
              <a:rPr lang="en-US" sz="2400" dirty="0" smtClean="0"/>
              <a:t>section in the Naut’sa Mawt web site at: </a:t>
            </a: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CA" sz="3200" dirty="0" smtClean="0">
                <a:hlinkClick r:id="rId2"/>
              </a:rPr>
              <a:t>https</a:t>
            </a:r>
            <a:r>
              <a:rPr lang="en-CA" sz="3200" dirty="0">
                <a:hlinkClick r:id="rId2"/>
              </a:rPr>
              <a:t>://www.nautsamawt.org/returningtowork</a:t>
            </a:r>
            <a:endParaRPr lang="en-US" sz="3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7F558-6A47-F345-8EFF-769196B2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98FD2-E1EE-9B48-8401-E0B09CA4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Best Practices for Returning to Work and Reopening Workplaces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5" y="1551187"/>
            <a:ext cx="10854078" cy="480389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3400" b="1" dirty="0">
                <a:latin typeface="Calibri"/>
                <a:ea typeface="Calibri"/>
                <a:cs typeface="Calibri"/>
                <a:sym typeface="Calibri"/>
              </a:rPr>
              <a:t>NmTC Support</a:t>
            </a:r>
          </a:p>
          <a:p>
            <a:pPr lvl="1"/>
            <a:r>
              <a:rPr lang="en-US" sz="36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covid19@nautsamawt.com</a:t>
            </a:r>
            <a:endParaRPr lang="en-US" sz="36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lvl="1"/>
            <a:r>
              <a:rPr lang="en-US" sz="36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</a:t>
            </a:r>
            <a:r>
              <a:rPr lang="en-US" sz="3600" b="1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www.nautsamawt.org/covid19-resources</a:t>
            </a:r>
            <a:endParaRPr lang="en-US" sz="3600" b="1" u="sng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en-CA" sz="3600" dirty="0">
                <a:hlinkClick r:id="rId5"/>
              </a:rPr>
              <a:t>https://www.nautsamawt.org/returningtowork</a:t>
            </a:r>
            <a:endParaRPr lang="en-US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40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US" sz="3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b="1" dirty="0">
                <a:latin typeface="Calibri"/>
                <a:ea typeface="Calibri"/>
                <a:cs typeface="Calibri"/>
                <a:sym typeface="Calibri"/>
              </a:rPr>
              <a:t>EMBC Vancouver Island Region   1-250-952-4900</a:t>
            </a:r>
            <a:endParaRPr lang="en-US" sz="3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3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b="1" dirty="0">
                <a:latin typeface="Calibri"/>
                <a:ea typeface="Calibri"/>
                <a:cs typeface="Calibri"/>
                <a:sym typeface="Calibri"/>
              </a:rPr>
              <a:t>EMBC South West Region   1-778-572-3962</a:t>
            </a:r>
            <a:endParaRPr lang="en-US" sz="3400" dirty="0"/>
          </a:p>
          <a:p>
            <a:pPr marL="457200" lvl="1" indent="0">
              <a:spcBef>
                <a:spcPts val="0"/>
              </a:spcBef>
              <a:buNone/>
            </a:pPr>
            <a:endParaRPr lang="en-US" sz="3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b="1" dirty="0">
                <a:latin typeface="Calibri"/>
                <a:ea typeface="Calibri"/>
                <a:cs typeface="Calibri"/>
                <a:sym typeface="Calibri"/>
              </a:rPr>
              <a:t>Indigenous Services Canada   1-604-209-9709</a:t>
            </a:r>
            <a:endParaRPr lang="en-US" sz="34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CA" sz="2200" u="sng" dirty="0"/>
          </a:p>
          <a:p>
            <a:pPr lvl="1"/>
            <a:endParaRPr lang="en-CA" sz="22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lvl="1"/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DEBF44-8E70-CC48-AC14-50DEE800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7" y="502920"/>
            <a:ext cx="9404723" cy="841076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Key Contact Info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7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b="1" dirty="0"/>
              <a:t>Agenda for Part 2 of this Webinar:</a:t>
            </a:r>
            <a:br>
              <a:rPr lang="en-CA" sz="4400" b="1" dirty="0"/>
            </a:b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38D381-D50F-A643-A5AE-14214F4C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22" y="1923163"/>
            <a:ext cx="10461356" cy="47040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2800" b="1" dirty="0"/>
              <a:t>Steps to develop a COVID-19 Safety Plan continued…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sz="2400" dirty="0"/>
              <a:t>Step 2B – 4 Level Protocol Plan to reduce the risk of person-person </a:t>
            </a:r>
          </a:p>
          <a:p>
            <a:pPr marL="0" lvl="0" indent="0">
              <a:buNone/>
            </a:pPr>
            <a:r>
              <a:rPr lang="en-CA" sz="2400" dirty="0"/>
              <a:t>                 transmission</a:t>
            </a:r>
          </a:p>
          <a:p>
            <a:pPr marL="0" lvl="0" indent="0">
              <a:buNone/>
            </a:pPr>
            <a:endParaRPr lang="en-CA" sz="2400" dirty="0"/>
          </a:p>
          <a:p>
            <a:pPr marL="0" lvl="0" indent="0">
              <a:buNone/>
            </a:pPr>
            <a:r>
              <a:rPr lang="en-CA" sz="2400" dirty="0"/>
              <a:t>Step 3 – Develop policies</a:t>
            </a:r>
          </a:p>
          <a:p>
            <a:pPr marL="0" lvl="0" indent="0">
              <a:buNone/>
            </a:pPr>
            <a:endParaRPr lang="en-CA" sz="2400" dirty="0"/>
          </a:p>
          <a:p>
            <a:pPr marL="0" lvl="0" indent="0">
              <a:buNone/>
            </a:pPr>
            <a:r>
              <a:rPr lang="en-CA" sz="2400" dirty="0"/>
              <a:t>Step 4 – Develop communication plans and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75248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b="1" dirty="0"/>
              <a:t>Agenda for Part 2 of this Webinar:</a:t>
            </a:r>
            <a:br>
              <a:rPr lang="en-CA" sz="4400" b="1" dirty="0"/>
            </a:b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38D381-D50F-A643-A5AE-14214F4C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536" y="1480163"/>
            <a:ext cx="10209470" cy="4352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CA" sz="2800" b="1" dirty="0"/>
              <a:t>Steps to develop a COVID-19 Safety Plan continued…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sz="2400" dirty="0"/>
              <a:t>Step 5 – Monitor workplace and update plans as necessary</a:t>
            </a:r>
          </a:p>
          <a:p>
            <a:pPr marL="0" lv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US" sz="2400" dirty="0"/>
              <a:t>Step 6 – Assess and address risks from resuming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231751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CA" b="1" dirty="0">
                <a:solidFill>
                  <a:schemeClr val="tx1"/>
                </a:solidFill>
              </a:rPr>
              <a:t>Step 2B - Implementing Protocols to Reduce the Risks of Person-to-Person Transmission</a:t>
            </a:r>
            <a:r>
              <a:rPr lang="en-CA" sz="2600" b="1" dirty="0"/>
              <a:t/>
            </a:r>
            <a:br>
              <a:rPr lang="en-CA" sz="2600" b="1" dirty="0"/>
            </a:br>
            <a:endParaRPr lang="en-US" sz="26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8" name="Picture 7" descr="Reducing Risk When Purchasing a Web Inspection System - Acquire ...">
            <a:extLst>
              <a:ext uri="{FF2B5EF4-FFF2-40B4-BE49-F238E27FC236}">
                <a16:creationId xmlns:a16="http://schemas.microsoft.com/office/drawing/2014/main" id="{07084753-9101-2F40-866F-8816A5378EB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8685"/>
          <a:stretch/>
        </p:blipFill>
        <p:spPr bwMode="auto">
          <a:xfrm>
            <a:off x="7402285" y="2177144"/>
            <a:ext cx="4141257" cy="33673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1104293" y="2720183"/>
            <a:ext cx="5369078" cy="3230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CA" sz="2800" b="1" dirty="0"/>
              <a:t>4 Levels of Protocols</a:t>
            </a:r>
          </a:p>
          <a:p>
            <a:pPr marL="0" indent="0">
              <a:buNone/>
            </a:pPr>
            <a:endParaRPr lang="en-CA" sz="2400" b="1" dirty="0"/>
          </a:p>
          <a:p>
            <a:r>
              <a:rPr lang="en-CA" sz="2400" dirty="0"/>
              <a:t>Level 1 – Elimination</a:t>
            </a:r>
          </a:p>
          <a:p>
            <a:r>
              <a:rPr lang="en-CA" sz="2400" dirty="0"/>
              <a:t>Level 2 – Engineering Controls</a:t>
            </a:r>
          </a:p>
          <a:p>
            <a:r>
              <a:rPr lang="en-CA" sz="2400" dirty="0"/>
              <a:t>Level 3 – Administrative Controls</a:t>
            </a:r>
          </a:p>
          <a:p>
            <a:r>
              <a:rPr lang="en-CA" sz="2400" dirty="0"/>
              <a:t>Level 4 – </a:t>
            </a:r>
            <a:r>
              <a:rPr lang="en-CA" sz="2400" dirty="0" smtClean="0"/>
              <a:t>Personal Protective Equipment (PPE)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312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>
            <a:extLst>
              <a:ext uri="{FF2B5EF4-FFF2-40B4-BE49-F238E27FC236}">
                <a16:creationId xmlns:a16="http://schemas.microsoft.com/office/drawing/2014/main" id="{DD540830-1D5B-4124-AD19-E95C33AC23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465466"/>
            <a:ext cx="9252154" cy="165259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CA" b="1" dirty="0"/>
              <a:t>Step 2B – Implementing Protocols to Reduce the Risks of Person-to-Person Transmission</a:t>
            </a:r>
            <a:r>
              <a:rPr lang="en-CA" sz="2000" dirty="0"/>
              <a:t/>
            </a:r>
            <a:br>
              <a:rPr lang="en-CA" sz="2000" dirty="0"/>
            </a:b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1928F0-389D-4382-8440-F6150A01C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F9B0FBD-51D8-4E3C-9E78-429AE66768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accent1"/>
                </a:solidFill>
              </a:rPr>
              <a:t>Best Practices for Returning to Work and Reopening Workplaces</a:t>
            </a:r>
          </a:p>
        </p:txBody>
      </p:sp>
      <p:pic>
        <p:nvPicPr>
          <p:cNvPr id="6" name="Picture 5" descr="AI Model Finds That Physical Distancing Having Positive Impact, Is ...">
            <a:extLst>
              <a:ext uri="{FF2B5EF4-FFF2-40B4-BE49-F238E27FC236}">
                <a16:creationId xmlns:a16="http://schemas.microsoft.com/office/drawing/2014/main" id="{562BB5C7-9C4F-8E4F-96D0-4BE08D264E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84" y="3418441"/>
            <a:ext cx="5451627" cy="1921698"/>
          </a:xfrm>
          <a:prstGeom prst="rect">
            <a:avLst/>
          </a:prstGeom>
          <a:noFill/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088" y="2548281"/>
            <a:ext cx="5451627" cy="380679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CA" sz="2800" b="1" dirty="0">
                <a:solidFill>
                  <a:schemeClr val="bg1"/>
                </a:solidFill>
              </a:rPr>
              <a:t>Level 1 – Elimination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lvl="0"/>
            <a:r>
              <a:rPr lang="en-CA" sz="2400" dirty="0">
                <a:solidFill>
                  <a:schemeClr val="bg1"/>
                </a:solidFill>
              </a:rPr>
              <a:t>Limits people in the workplace</a:t>
            </a:r>
          </a:p>
          <a:p>
            <a:pPr lvl="0"/>
            <a:r>
              <a:rPr lang="en-CA" sz="2400" dirty="0">
                <a:solidFill>
                  <a:schemeClr val="bg1"/>
                </a:solidFill>
              </a:rPr>
              <a:t>Uses Policies and Procedures</a:t>
            </a:r>
          </a:p>
          <a:p>
            <a:pPr lvl="0"/>
            <a:r>
              <a:rPr lang="en-CA" sz="2400" dirty="0">
                <a:solidFill>
                  <a:schemeClr val="bg1"/>
                </a:solidFill>
              </a:rPr>
              <a:t>Rearrange work spaces 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An attachment entitled “Building/Room Occupancy Level sign” will be available after the webinar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6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603" y="384364"/>
            <a:ext cx="9252154" cy="16295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Step 2B - Implementing Protocols to Reduce the Risks of Person-to-Person Transmission – Level 1 (Elimination)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648931" y="2548281"/>
            <a:ext cx="7153602" cy="394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Level 1 Checklist and Control Measures</a:t>
            </a:r>
          </a:p>
          <a:p>
            <a:pPr marL="0" indent="0"/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✓  </a:t>
            </a:r>
            <a:r>
              <a:rPr lang="en-US" sz="2400" dirty="0">
                <a:solidFill>
                  <a:schemeClr val="bg1"/>
                </a:solidFill>
              </a:rPr>
              <a:t>Established and posted an occupancy limit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for our premises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Considered alternative work arrangements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Established and posted occupancy limits for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 common areas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✓  Implemented physical distancing measures</a:t>
            </a:r>
          </a:p>
        </p:txBody>
      </p:sp>
      <p:pic>
        <p:nvPicPr>
          <p:cNvPr id="10" name="Picture 9" descr="Estate Planning Checklist That is Essential to Your Success">
            <a:extLst>
              <a:ext uri="{FF2B5EF4-FFF2-40B4-BE49-F238E27FC236}">
                <a16:creationId xmlns:a16="http://schemas.microsoft.com/office/drawing/2014/main" id="{7604D182-E0C9-634B-89A7-6F77DB98F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2918295"/>
            <a:ext cx="3413671" cy="292198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155184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04" y="384589"/>
            <a:ext cx="9252154" cy="14968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Step 2B - Implementing Protocols to Reduce the Risks of Person-to-Person Transmission – Level 1 (Elimination)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648930" y="2548281"/>
            <a:ext cx="7480219" cy="3925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</a:rPr>
              <a:t>Level 1 Control Measures In Place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/>
            <a:r>
              <a:rPr lang="en-US" sz="2600" dirty="0">
                <a:solidFill>
                  <a:schemeClr val="bg1"/>
                </a:solidFill>
              </a:rPr>
              <a:t>  List the identified control measures for 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  maintaining physical distance in the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  workplace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An attachment entitled “4 Level Protocol Plan – Level 1 Checklist and Control Measures” will be available after the webinar</a:t>
            </a:r>
          </a:p>
        </p:txBody>
      </p:sp>
      <p:pic>
        <p:nvPicPr>
          <p:cNvPr id="10" name="Picture 9" descr="Estate Planning Checklist That is Essential to Your Success">
            <a:extLst>
              <a:ext uri="{FF2B5EF4-FFF2-40B4-BE49-F238E27FC236}">
                <a16:creationId xmlns:a16="http://schemas.microsoft.com/office/drawing/2014/main" id="{7604D182-E0C9-634B-89A7-6F77DB98F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2918295"/>
            <a:ext cx="3413671" cy="292198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425268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enah prepares for April 7 election with safety barriers | WLUK">
            <a:extLst>
              <a:ext uri="{FF2B5EF4-FFF2-40B4-BE49-F238E27FC236}">
                <a16:creationId xmlns:a16="http://schemas.microsoft.com/office/drawing/2014/main" id="{53911533-707F-054E-89E5-BBC638423D8D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3230" b="80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538" y="131928"/>
            <a:ext cx="6793482" cy="10952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b="1" dirty="0"/>
              <a:t>Step 2B - Implementing Protocols to Reduce the Risks of Person-to-Person Transmission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CD04B-6B7F-9943-9C8A-7A1F20EB7D01}"/>
              </a:ext>
            </a:extLst>
          </p:cNvPr>
          <p:cNvSpPr txBox="1">
            <a:spLocks/>
          </p:cNvSpPr>
          <p:nvPr/>
        </p:nvSpPr>
        <p:spPr>
          <a:xfrm>
            <a:off x="3878099" y="2438390"/>
            <a:ext cx="6557921" cy="3810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Level 2 – Engineering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/>
              <a:t>Barrier Installation</a:t>
            </a:r>
          </a:p>
          <a:p>
            <a:pPr marL="0" indent="0"/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An attachment entitled “Designing Effective Barriers” will be available after the webinar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3867535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1315</Words>
  <Application>Microsoft Office PowerPoint</Application>
  <PresentationFormat>Widescreen</PresentationFormat>
  <Paragraphs>255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</vt:lpstr>
      <vt:lpstr>PowerPoint Presentation</vt:lpstr>
      <vt:lpstr>Best Practices for Returning to Work and Reopening Workplaces</vt:lpstr>
      <vt:lpstr>Agenda for Part 2 of this Webinar: </vt:lpstr>
      <vt:lpstr>Agenda for Part 2 of this Webinar: </vt:lpstr>
      <vt:lpstr>Step 2B - Implementing Protocols to Reduce the Risks of Person-to-Person Transmission </vt:lpstr>
      <vt:lpstr>Step 2B – Implementing Protocols to Reduce the Risks of Person-to-Person Transmission </vt:lpstr>
      <vt:lpstr>Step 2B - Implementing Protocols to Reduce the Risks of Person-to-Person Transmission – Level 1 (Elimination) </vt:lpstr>
      <vt:lpstr>Step 2B - Implementing Protocols to Reduce the Risks of Person-to-Person Transmission – Level 1 (Elimination) </vt:lpstr>
      <vt:lpstr>Step 2B - Implementing Protocols to Reduce the Risks of Person-to-Person Transmission </vt:lpstr>
      <vt:lpstr>Step 2B - Implementing Protocols to Reduce the Risks of Person-to-Person Transmission – Level 2 (Engineering) </vt:lpstr>
      <vt:lpstr>Step 2B - Implementing Protocols to Reduce the Risks of Person-to-Person Transmission – Level 2 (Engineering) </vt:lpstr>
      <vt:lpstr>Step 2B - Implementing Protocols to Reduce the Risks of Person-to-Person Transmission </vt:lpstr>
      <vt:lpstr>Step 2B - Implementing Protocols to Reduce the Risks of Person-to-Person Transmission – Level 3 (Administrative Controls) </vt:lpstr>
      <vt:lpstr>Step 2B - Implementing Protocols to Reduce the Risks of Person-to-Person Transmission – Level 3 (Administrative Controls) </vt:lpstr>
      <vt:lpstr>Step 2B - Implementing Protocols to Reduce the Risks of Person-to-Person Transmission </vt:lpstr>
      <vt:lpstr>Step 2B - Implementing Protocols to Reduce the Risks of Person-to-Person Transmission – Level 4 (PPE) </vt:lpstr>
      <vt:lpstr>Step 2B - Implementing Protocols to Reduce the Risks of Person-to-Person Transmission – Level 4 (PPE) </vt:lpstr>
      <vt:lpstr>Step 3 – Develop Policies </vt:lpstr>
      <vt:lpstr>Step 3 – Develop Policies </vt:lpstr>
      <vt:lpstr>Step 4 – Develop Communication Plans and Training </vt:lpstr>
      <vt:lpstr>Step 4 – Develop Communication Plans and Training </vt:lpstr>
      <vt:lpstr>Step 5 – MONITOR YOUR WORKPLACE &amp; UPDATE YOUR PLANS AS NECESSARY</vt:lpstr>
      <vt:lpstr>Step 6 – Assess and Address Risks From Resuming Operations </vt:lpstr>
      <vt:lpstr>This concludes Part 2 of the webinar </vt:lpstr>
      <vt:lpstr>More Information</vt:lpstr>
      <vt:lpstr>Key Contact Info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Saiki</dc:creator>
  <cp:lastModifiedBy>Dale Komanchuk</cp:lastModifiedBy>
  <cp:revision>12</cp:revision>
  <dcterms:created xsi:type="dcterms:W3CDTF">2020-05-28T16:23:00Z</dcterms:created>
  <dcterms:modified xsi:type="dcterms:W3CDTF">2020-06-02T15:34:57Z</dcterms:modified>
</cp:coreProperties>
</file>