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1" r:id="rId1"/>
  </p:sldMasterIdLst>
  <p:notesMasterIdLst>
    <p:notesMasterId r:id="rId38"/>
  </p:notesMasterIdLst>
  <p:handoutMasterIdLst>
    <p:handoutMasterId r:id="rId39"/>
  </p:handoutMasterIdLst>
  <p:sldIdLst>
    <p:sldId id="298" r:id="rId2"/>
    <p:sldId id="258" r:id="rId3"/>
    <p:sldId id="262" r:id="rId4"/>
    <p:sldId id="259" r:id="rId5"/>
    <p:sldId id="263" r:id="rId6"/>
    <p:sldId id="264" r:id="rId7"/>
    <p:sldId id="300" r:id="rId8"/>
    <p:sldId id="302" r:id="rId9"/>
    <p:sldId id="280" r:id="rId10"/>
    <p:sldId id="268" r:id="rId11"/>
    <p:sldId id="269" r:id="rId12"/>
    <p:sldId id="270" r:id="rId13"/>
    <p:sldId id="282" r:id="rId14"/>
    <p:sldId id="273" r:id="rId15"/>
    <p:sldId id="283" r:id="rId16"/>
    <p:sldId id="274" r:id="rId17"/>
    <p:sldId id="275" r:id="rId18"/>
    <p:sldId id="276" r:id="rId19"/>
    <p:sldId id="277" r:id="rId20"/>
    <p:sldId id="278" r:id="rId21"/>
    <p:sldId id="279" r:id="rId22"/>
    <p:sldId id="281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41"/>
    <p:restoredTop sz="96327"/>
  </p:normalViewPr>
  <p:slideViewPr>
    <p:cSldViewPr snapToGrid="0" snapToObjects="1">
      <p:cViewPr varScale="1">
        <p:scale>
          <a:sx n="112" d="100"/>
          <a:sy n="112" d="100"/>
        </p:scale>
        <p:origin x="35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9C644E-D2F4-3244-A0A6-9C6C22EE4A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50D3B7-D038-5943-939F-4FB027620A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B81F1-5729-924A-9FCA-459CF2A7622B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B9A443-DE3E-094A-9E48-A877770159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20553-301E-B04B-BF59-02010CCE05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FF45E-B9E4-BE4D-9FD9-0F3F38048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20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28674A-B5F4-8142-AF95-52EDDF1FDE43}" type="datetimeFigureOut">
              <a:rPr lang="en-US" smtClean="0"/>
              <a:t>5/28/2020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30DF9-FC5A-5649-922F-E46ADA42E1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70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372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3A77D-8BE7-1F46-8EAD-EEC3F4A909A8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7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1E2F-13B1-7A4F-B001-34E648D93433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Best Practices for Returning to Work and Reopening Workplaces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72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CEA78-9619-9C46-B83C-550E7DC6A66D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Best Practices for Returning to Work and Reopening Workplaces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07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09A67-72CE-BD44-B2E0-41C1CA0C9A03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Best Practices for Returning to Work and Reopening Workplaces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11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19398-CB9F-7C47-836F-43B5F57097E7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Best Practices for Returning to Work and Reopening Workplaces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1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AE80-BF06-0D4C-87AC-082BBA1ADB82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Best Practices for Returning to Work and Reopening Workplaces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612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9FE9D-CC2A-154E-A4E1-99E5C3C40EAA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Best Practices for Returning to Work and Reopening Workplaces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89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26F93-875C-A545-94B7-AAF171D59876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Best Practices for Returning to Work and Reopening Workplaces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6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1706-52DB-BB46-9E6D-92D0DD62582D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65830" y="6534235"/>
            <a:ext cx="4526170" cy="304801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32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49267-8760-9645-A7AF-AEE5B540983C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19036" y="6553199"/>
            <a:ext cx="4523153" cy="304801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6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196A7-765F-894B-B413-1EA82A80849C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Best Practices for Returning to Work and Reopening Workplaces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36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85458-D234-804F-B8E0-A546E74BDE9B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4616" y="68333"/>
            <a:ext cx="7758722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11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E4BF8-8138-C945-B792-100701309E5F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67001" y="143328"/>
            <a:ext cx="7385539" cy="304801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00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4559F-6F69-FB4E-A4A0-17A22C4209F2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Best Practices for Returning to Work and Reopening Workplaces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17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98637-4910-2B4B-A2E7-405E9B1BFDB2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Best Practices for Returning to Work and Reopening Workplaces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2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2A712-ACC0-CE4B-B385-89B26F6F4D08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Best Practices for Returning to Work and Reopening Workplaces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2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830A047-74AD-194B-A7CE-DA484485D1BE}" type="datetime1">
              <a:rPr lang="en-CA" smtClean="0"/>
              <a:t>2020-05-28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74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5370101" y="1860237"/>
            <a:ext cx="5812905" cy="2963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4000" b="1" i="0" u="none" strike="noStrike" cap="none" dirty="0"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4000" b="1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en-CA" sz="3200" b="1" i="0" u="none" strike="noStrike" cap="none" dirty="0">
                <a:latin typeface="Arial"/>
                <a:ea typeface="Arial"/>
                <a:cs typeface="Arial"/>
                <a:sym typeface="Arial"/>
              </a:rPr>
              <a:t>Best Practices for Returning to Work and Reopening Workplaces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sz="3200" b="1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latin typeface="Arial"/>
                <a:ea typeface="Arial"/>
                <a:cs typeface="Arial"/>
                <a:sym typeface="Arial"/>
              </a:rPr>
              <a:t>Webinar # 8 </a:t>
            </a:r>
            <a:endParaRPr lang="en-CA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1" i="0" u="none" strike="noStrike" cap="none" dirty="0">
                <a:latin typeface="Arial"/>
                <a:ea typeface="Arial"/>
                <a:cs typeface="Arial"/>
                <a:sym typeface="Arial"/>
              </a:rPr>
              <a:t>May 28</a:t>
            </a:r>
            <a:r>
              <a:rPr lang="en-CA" sz="3200" b="1" i="0" u="none" strike="noStrike" cap="none" dirty="0">
                <a:latin typeface="Arial"/>
                <a:ea typeface="Arial"/>
                <a:cs typeface="Arial"/>
                <a:sym typeface="Arial"/>
              </a:rPr>
              <a:t>, 2020</a:t>
            </a:r>
            <a:endParaRPr lang="en-CA" dirty="0"/>
          </a:p>
        </p:txBody>
      </p:sp>
      <p:pic>
        <p:nvPicPr>
          <p:cNvPr id="6" name="Google Shape;91;p14">
            <a:extLst>
              <a:ext uri="{FF2B5EF4-FFF2-40B4-BE49-F238E27FC236}">
                <a16:creationId xmlns:a16="http://schemas.microsoft.com/office/drawing/2014/main" id="{862BDEA6-EF65-3A45-BE3A-0947940F194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5581" y="459150"/>
            <a:ext cx="2984518" cy="22135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C3E14A-FDBF-EF4C-9305-D9BA928D4696}"/>
              </a:ext>
            </a:extLst>
          </p:cNvPr>
          <p:cNvSpPr txBox="1"/>
          <p:nvPr/>
        </p:nvSpPr>
        <p:spPr>
          <a:xfrm>
            <a:off x="5654223" y="873450"/>
            <a:ext cx="52446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err="1">
                <a:latin typeface="Arial"/>
                <a:ea typeface="Arial"/>
                <a:cs typeface="Arial"/>
                <a:sym typeface="Arial"/>
              </a:rPr>
              <a:t>Naut’sa</a:t>
            </a:r>
            <a:r>
              <a:rPr lang="en-US" sz="4200" b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200" b="1" dirty="0" err="1">
                <a:latin typeface="Arial"/>
                <a:ea typeface="Arial"/>
                <a:cs typeface="Arial"/>
                <a:sym typeface="Arial"/>
              </a:rPr>
              <a:t>mawt</a:t>
            </a:r>
            <a:r>
              <a:rPr lang="en-US" sz="4200" b="1" dirty="0"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r>
              <a:rPr lang="en-US" sz="4200" b="1" dirty="0">
                <a:latin typeface="Arial"/>
                <a:ea typeface="Arial"/>
                <a:cs typeface="Arial"/>
                <a:sym typeface="Arial"/>
              </a:rPr>
              <a:t>Tribal Council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337174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5 steps to a Risk Assessment: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133601"/>
            <a:ext cx="8946541" cy="4091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Step 1: Identify the hazards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Step 2: Decide who might be harmed and how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Step 3: Evaluate the risks and decide on precautions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Step 4: Record your findings and implement them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Step 5: Review your risk assessment and update if necessary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00" y="6538953"/>
            <a:ext cx="4572000" cy="304801"/>
          </a:xfr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7865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Considerations: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445" y="2566593"/>
            <a:ext cx="5460630" cy="325901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dirty="0"/>
              <a:t>✓  When to reopen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CA" dirty="0"/>
              <a:t>✓  Recalling employees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CA" dirty="0"/>
              <a:t>✓   Show/who to recall first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00" y="6538953"/>
            <a:ext cx="4572000" cy="304801"/>
          </a:xfr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0225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5135535" cy="16419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b="1" dirty="0"/>
              <a:t>Step 2A – Implementing Protocols for Offices</a:t>
            </a: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endParaRPr lang="en-US" sz="1700" dirty="0"/>
          </a:p>
        </p:txBody>
      </p:sp>
      <p:pic>
        <p:nvPicPr>
          <p:cNvPr id="6" name="Picture 5" descr="A group of people in an office&#10;&#10;Description automatically generated">
            <a:extLst>
              <a:ext uri="{FF2B5EF4-FFF2-40B4-BE49-F238E27FC236}">
                <a16:creationId xmlns:a16="http://schemas.microsoft.com/office/drawing/2014/main" id="{D0959DC2-EA74-E246-8411-F5259FFD8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81" r="22680"/>
          <a:stretch/>
        </p:blipFill>
        <p:spPr>
          <a:xfrm>
            <a:off x="5786203" y="10"/>
            <a:ext cx="640860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27E565-DE8D-445C-9879-AD1D04415A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CA" dirty="0"/>
          </a:p>
          <a:p>
            <a:pPr>
              <a:lnSpc>
                <a:spcPct val="90000"/>
              </a:lnSpc>
            </a:pPr>
            <a:r>
              <a:rPr lang="en-CA" dirty="0"/>
              <a:t>Building access</a:t>
            </a:r>
          </a:p>
          <a:p>
            <a:pPr marL="0" indent="0">
              <a:lnSpc>
                <a:spcPct val="90000"/>
              </a:lnSpc>
              <a:buNone/>
            </a:pPr>
            <a:endParaRPr lang="en-CA" dirty="0"/>
          </a:p>
          <a:p>
            <a:pPr>
              <a:lnSpc>
                <a:spcPct val="90000"/>
              </a:lnSpc>
            </a:pPr>
            <a:r>
              <a:rPr lang="en-CA" dirty="0"/>
              <a:t>Workplace Operations</a:t>
            </a:r>
          </a:p>
          <a:p>
            <a:pPr marL="0" indent="0">
              <a:lnSpc>
                <a:spcPct val="90000"/>
              </a:lnSpc>
              <a:buNone/>
            </a:pPr>
            <a:endParaRPr lang="en-CA" dirty="0"/>
          </a:p>
          <a:p>
            <a:pPr>
              <a:lnSpc>
                <a:spcPct val="90000"/>
              </a:lnSpc>
            </a:pPr>
            <a:r>
              <a:rPr lang="en-CA" dirty="0"/>
              <a:t>Workstations</a:t>
            </a:r>
          </a:p>
          <a:p>
            <a:pPr marL="0" indent="0">
              <a:lnSpc>
                <a:spcPct val="90000"/>
              </a:lnSpc>
              <a:buNone/>
            </a:pPr>
            <a:endParaRPr lang="en-CA" dirty="0"/>
          </a:p>
          <a:p>
            <a:pPr>
              <a:lnSpc>
                <a:spcPct val="90000"/>
              </a:lnSpc>
            </a:pPr>
            <a:r>
              <a:rPr lang="en-CA" dirty="0"/>
              <a:t>Communal spaces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1963255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5135535" cy="16419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b="1" dirty="0"/>
              <a:t>Step 2A – Implementing Protocols for Offices</a:t>
            </a: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endParaRPr lang="en-US" sz="1700" dirty="0"/>
          </a:p>
        </p:txBody>
      </p:sp>
      <p:pic>
        <p:nvPicPr>
          <p:cNvPr id="6" name="Picture 5" descr="A group of people in an office&#10;&#10;Description automatically generated">
            <a:extLst>
              <a:ext uri="{FF2B5EF4-FFF2-40B4-BE49-F238E27FC236}">
                <a16:creationId xmlns:a16="http://schemas.microsoft.com/office/drawing/2014/main" id="{D0959DC2-EA74-E246-8411-F5259FFD81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81" r="22680"/>
          <a:stretch/>
        </p:blipFill>
        <p:spPr>
          <a:xfrm>
            <a:off x="5786203" y="10"/>
            <a:ext cx="640860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527E565-DE8D-445C-9879-AD1D04415A7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CA" dirty="0"/>
          </a:p>
          <a:p>
            <a:r>
              <a:rPr lang="en-CA" dirty="0"/>
              <a:t>Outside visitors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Deliveries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Transportation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Elevator use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3723530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b="1" dirty="0"/>
              <a:t>Office Protocols – Building Access</a:t>
            </a: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667902" cy="399588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2400" u="sng" dirty="0"/>
              <a:t>Considerations:</a:t>
            </a:r>
          </a:p>
          <a:p>
            <a:pPr marL="0" indent="0">
              <a:lnSpc>
                <a:spcPct val="90000"/>
              </a:lnSpc>
              <a:buNone/>
            </a:pPr>
            <a:endParaRPr lang="en-CA" sz="3200" dirty="0"/>
          </a:p>
          <a:p>
            <a:pPr marL="0" lvl="0" indent="0">
              <a:buNone/>
            </a:pPr>
            <a:r>
              <a:rPr lang="en-CA" dirty="0"/>
              <a:t>✓  Stagger start and end times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CA" dirty="0"/>
              <a:t>✓  Track office occupancy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CA" dirty="0"/>
              <a:t>✓  Designated entry and exit doors</a:t>
            </a:r>
          </a:p>
          <a:p>
            <a:pPr marL="0" lvl="0" indent="0">
              <a:lnSpc>
                <a:spcPct val="90000"/>
              </a:lnSpc>
              <a:buNone/>
            </a:pPr>
            <a:endParaRPr lang="en-CA" sz="1900" dirty="0"/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Best Practices for Returning to Work and Reopening Workplaces</a:t>
            </a:r>
          </a:p>
        </p:txBody>
      </p:sp>
      <p:pic>
        <p:nvPicPr>
          <p:cNvPr id="7" name="Picture 6" descr="A glass door of a building&#10;&#10;Description automatically generated">
            <a:extLst>
              <a:ext uri="{FF2B5EF4-FFF2-40B4-BE49-F238E27FC236}">
                <a16:creationId xmlns:a16="http://schemas.microsoft.com/office/drawing/2014/main" id="{490B09A9-96B4-D64B-9BB3-2135C6CD4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3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8034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b="1" dirty="0"/>
              <a:t>Office Protocols – Building Access</a:t>
            </a: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0" y="2052214"/>
            <a:ext cx="4992689" cy="41961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CA" sz="2400" u="sng" dirty="0"/>
              <a:t>Considerations:</a:t>
            </a:r>
          </a:p>
          <a:p>
            <a:pPr marL="0" indent="0">
              <a:lnSpc>
                <a:spcPct val="90000"/>
              </a:lnSpc>
              <a:buNone/>
            </a:pPr>
            <a:endParaRPr lang="en-CA" sz="1900" dirty="0"/>
          </a:p>
          <a:p>
            <a:pPr marL="0" indent="0">
              <a:lnSpc>
                <a:spcPct val="90000"/>
              </a:lnSpc>
              <a:buNone/>
            </a:pPr>
            <a:r>
              <a:rPr lang="en-CA" dirty="0"/>
              <a:t>✓  Hand sanitizer at building entry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CA" dirty="0"/>
              <a:t>     area</a:t>
            </a:r>
          </a:p>
          <a:p>
            <a:pPr marL="0" lvl="0" indent="0">
              <a:lnSpc>
                <a:spcPct val="90000"/>
              </a:lnSpc>
              <a:buNone/>
            </a:pPr>
            <a:endParaRPr lang="en-CA" dirty="0"/>
          </a:p>
          <a:p>
            <a:pPr marL="0" lvl="0" indent="0">
              <a:lnSpc>
                <a:spcPct val="90000"/>
              </a:lnSpc>
              <a:buNone/>
            </a:pPr>
            <a:r>
              <a:rPr lang="en-CA" dirty="0"/>
              <a:t>✓  Post signage regarding sick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CA" dirty="0"/>
              <a:t>     employee or visitors</a:t>
            </a:r>
          </a:p>
          <a:p>
            <a:pPr marL="0" lvl="0" indent="0">
              <a:lnSpc>
                <a:spcPct val="90000"/>
              </a:lnSpc>
              <a:buNone/>
            </a:pPr>
            <a:endParaRPr lang="en-CA" dirty="0"/>
          </a:p>
          <a:p>
            <a:pPr marL="0" lvl="0" indent="0">
              <a:lnSpc>
                <a:spcPct val="90000"/>
              </a:lnSpc>
              <a:buNone/>
            </a:pPr>
            <a:r>
              <a:rPr lang="en-CA" dirty="0"/>
              <a:t>✓  Post signage outside building entry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CA" dirty="0"/>
              <a:t>     area regarding building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CA" dirty="0"/>
              <a:t>     occupancy, social distancing etc.</a:t>
            </a:r>
          </a:p>
          <a:p>
            <a:pPr marL="0" lvl="0" indent="0">
              <a:lnSpc>
                <a:spcPct val="90000"/>
              </a:lnSpc>
              <a:buNone/>
            </a:pPr>
            <a:endParaRPr lang="en-CA" sz="1900" dirty="0"/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Best Practices for Returning to Work and Reopening Workplaces</a:t>
            </a:r>
          </a:p>
        </p:txBody>
      </p:sp>
      <p:pic>
        <p:nvPicPr>
          <p:cNvPr id="7" name="Picture 6" descr="A glass door of a building&#10;&#10;Description automatically generated">
            <a:extLst>
              <a:ext uri="{FF2B5EF4-FFF2-40B4-BE49-F238E27FC236}">
                <a16:creationId xmlns:a16="http://schemas.microsoft.com/office/drawing/2014/main" id="{490B09A9-96B4-D64B-9BB3-2135C6CD42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32"/>
          <a:stretch/>
        </p:blipFill>
        <p:spPr>
          <a:xfrm>
            <a:off x="6309360" y="2052214"/>
            <a:ext cx="5234183" cy="40288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2863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Office Protocols – Building Access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9459" y="2597037"/>
            <a:ext cx="8946541" cy="36041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400" u="sng" dirty="0"/>
          </a:p>
          <a:p>
            <a:pPr marL="0" indent="0">
              <a:buNone/>
            </a:pPr>
            <a:r>
              <a:rPr lang="en-CA" sz="2400" u="sng" dirty="0"/>
              <a:t>Considerations:</a:t>
            </a:r>
          </a:p>
          <a:p>
            <a:pPr marL="0" indent="0">
              <a:buNone/>
            </a:pPr>
            <a:endParaRPr lang="en-CA" sz="2800" dirty="0"/>
          </a:p>
          <a:p>
            <a:pPr marL="0" lvl="0" indent="0">
              <a:buNone/>
            </a:pPr>
            <a:r>
              <a:rPr lang="en-CA" dirty="0"/>
              <a:t>✓  Post signage regarding coughing and sneezing etiquette and  </a:t>
            </a:r>
          </a:p>
          <a:p>
            <a:pPr marL="0" lvl="0" indent="0">
              <a:buNone/>
            </a:pPr>
            <a:r>
              <a:rPr lang="en-CA" dirty="0"/>
              <a:t>    handwashing technique</a:t>
            </a:r>
            <a:br>
              <a:rPr lang="en-CA" dirty="0"/>
            </a:br>
            <a:endParaRPr lang="en-CA" dirty="0"/>
          </a:p>
          <a:p>
            <a:pPr marL="0" lvl="0" indent="0">
              <a:buNone/>
            </a:pPr>
            <a:r>
              <a:rPr lang="en-CA" dirty="0"/>
              <a:t>✓  Tape or mark floors for safe places to stand or for one way halls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00" y="6538953"/>
            <a:ext cx="4572000" cy="304801"/>
          </a:xfr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  <p:pic>
        <p:nvPicPr>
          <p:cNvPr id="8" name="Picture 7" descr="Disabled access to building - automatic doors Stock Photo ...">
            <a:extLst>
              <a:ext uri="{FF2B5EF4-FFF2-40B4-BE49-F238E27FC236}">
                <a16:creationId xmlns:a16="http://schemas.microsoft.com/office/drawing/2014/main" id="{BE99E6C8-2A4E-0946-97E8-B853D053975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162" y="1456592"/>
            <a:ext cx="2676525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044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4700" b="1" dirty="0"/>
              <a:t>Office Protocols – Workplace Operations</a:t>
            </a: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endParaRPr lang="en-US" sz="1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69662"/>
            <a:ext cx="6188189" cy="2929802"/>
          </a:xfrm>
        </p:spPr>
        <p:txBody>
          <a:bodyPr>
            <a:normAutofit/>
          </a:bodyPr>
          <a:lstStyle/>
          <a:p>
            <a:pPr lvl="0"/>
            <a:endParaRPr lang="en-CA" dirty="0"/>
          </a:p>
          <a:p>
            <a:pPr lvl="0"/>
            <a:r>
              <a:rPr lang="en-CA" dirty="0"/>
              <a:t>Avoid meetings or gatherings where physical distances cannot be maintained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CA" dirty="0"/>
              <a:t>Send sick employees home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Best Practices for Returning to Work and Reopening Workplaces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9" name="Picture 8" descr="Office Location Pin Line Icon. Building On Map Vector Illustration ...">
            <a:extLst>
              <a:ext uri="{FF2B5EF4-FFF2-40B4-BE49-F238E27FC236}">
                <a16:creationId xmlns:a16="http://schemas.microsoft.com/office/drawing/2014/main" id="{69E4B35D-9E7C-094A-8514-E16ED58EB6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6144" y="1921935"/>
            <a:ext cx="3067737" cy="3014130"/>
          </a:xfrm>
          <a:prstGeom prst="rect">
            <a:avLst/>
          </a:prstGeom>
          <a:effectLst/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62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4700" b="1" dirty="0"/>
              <a:t>Office Protocols – Workplace Operations</a:t>
            </a: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endParaRPr lang="en-US" sz="1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sz="2400" u="sng" dirty="0"/>
              <a:t>Considerations:</a:t>
            </a:r>
          </a:p>
          <a:p>
            <a:pPr marL="0" lvl="0" indent="0">
              <a:buNone/>
            </a:pPr>
            <a:endParaRPr lang="en-CA" sz="1600" u="sng" dirty="0"/>
          </a:p>
          <a:p>
            <a:pPr marL="0" lvl="0" indent="0">
              <a:buNone/>
            </a:pPr>
            <a:r>
              <a:rPr lang="en-CA" dirty="0"/>
              <a:t>✓  Remote work options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CA" dirty="0"/>
              <a:t>✓  Improving videoconferencing  </a:t>
            </a:r>
          </a:p>
          <a:p>
            <a:pPr marL="0" lvl="0" indent="0">
              <a:buNone/>
            </a:pPr>
            <a:r>
              <a:rPr lang="en-CA" dirty="0"/>
              <a:t>     equipment/remote networking capacity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CA" dirty="0"/>
              <a:t>✓  Alternating and/or adding additional shifts</a:t>
            </a:r>
          </a:p>
          <a:p>
            <a:pPr marL="0" lv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Best Practices for Returning to Work and Reopening Workplaces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9" name="Picture 8" descr="Office Location Pin Line Icon. Building On Map Vector Illustration ...">
            <a:extLst>
              <a:ext uri="{FF2B5EF4-FFF2-40B4-BE49-F238E27FC236}">
                <a16:creationId xmlns:a16="http://schemas.microsoft.com/office/drawing/2014/main" id="{69E4B35D-9E7C-094A-8514-E16ED58EB6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6144" y="1921935"/>
            <a:ext cx="3067737" cy="3014130"/>
          </a:xfrm>
          <a:prstGeom prst="rect">
            <a:avLst/>
          </a:prstGeom>
          <a:effectLst/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505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4700" b="1" dirty="0"/>
              <a:t>Office Protocols – Workplace Operations</a:t>
            </a: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endParaRPr lang="en-US" sz="1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CA" sz="2600" u="sng" dirty="0"/>
              <a:t>Considerations:</a:t>
            </a:r>
          </a:p>
          <a:p>
            <a:pPr marL="0" lvl="0" indent="0">
              <a:buNone/>
            </a:pPr>
            <a:endParaRPr lang="en-CA" sz="1600" u="sng" dirty="0"/>
          </a:p>
          <a:p>
            <a:pPr marL="0" lvl="0" indent="0">
              <a:buNone/>
            </a:pPr>
            <a:r>
              <a:rPr lang="en-CA" dirty="0"/>
              <a:t>✓  Creating groups of workers who work  </a:t>
            </a:r>
          </a:p>
          <a:p>
            <a:pPr marL="0" lvl="0" indent="0">
              <a:buNone/>
            </a:pPr>
            <a:r>
              <a:rPr lang="en-CA" dirty="0"/>
              <a:t>     together and who do not interact with other </a:t>
            </a:r>
          </a:p>
          <a:p>
            <a:pPr marL="0" lvl="0" indent="0">
              <a:buNone/>
            </a:pPr>
            <a:r>
              <a:rPr lang="en-CA" dirty="0"/>
              <a:t>     groups</a:t>
            </a:r>
            <a:br>
              <a:rPr lang="en-CA" dirty="0"/>
            </a:br>
            <a:endParaRPr lang="en-CA" dirty="0"/>
          </a:p>
          <a:p>
            <a:pPr marL="0" lvl="0" indent="0">
              <a:buNone/>
            </a:pPr>
            <a:r>
              <a:rPr lang="en-CA" dirty="0"/>
              <a:t>✓  Establishing one-way staircases or hallways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r>
              <a:rPr lang="en-CA" dirty="0"/>
              <a:t>✓  Separating receptionists and others that  </a:t>
            </a:r>
          </a:p>
          <a:p>
            <a:pPr marL="0" lvl="0" indent="0">
              <a:buNone/>
            </a:pPr>
            <a:r>
              <a:rPr lang="en-CA" dirty="0"/>
              <a:t>     directly interact with visitors</a:t>
            </a:r>
          </a:p>
          <a:p>
            <a:pPr marL="0" lv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5" name="Freeform 31">
            <a:extLst>
              <a:ext uri="{FF2B5EF4-FFF2-40B4-BE49-F238E27FC236}">
                <a16:creationId xmlns:a16="http://schemas.microsoft.com/office/drawing/2014/main" id="{C89FDD9F-84AD-4824-89D2-9E286F5651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Best Practices for Returning to Work and Reopening Workplaces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FF99B9-09FA-411A-8B54-D714B2EE9A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0"/>
            <a:ext cx="406254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7E6CE931-52B0-4AD0-991F-0648E313BF3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47253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9" name="Picture 8" descr="Office Location Pin Line Icon. Building On Map Vector Illustration ...">
            <a:extLst>
              <a:ext uri="{FF2B5EF4-FFF2-40B4-BE49-F238E27FC236}">
                <a16:creationId xmlns:a16="http://schemas.microsoft.com/office/drawing/2014/main" id="{69E4B35D-9E7C-094A-8514-E16ED58EB6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76144" y="1921935"/>
            <a:ext cx="3067737" cy="3014130"/>
          </a:xfrm>
          <a:prstGeom prst="rect">
            <a:avLst/>
          </a:prstGeom>
          <a:effectLst/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138FED9-7840-470D-BB14-BF4696ADA7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84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400" b="1" dirty="0"/>
              <a:t>Agenda for Part 1 of this Webinar:</a:t>
            </a:r>
            <a:br>
              <a:rPr lang="en-CA" sz="4400" b="1" dirty="0"/>
            </a:b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38D381-D50F-A643-A5AE-14214F4CE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01226"/>
            <a:ext cx="8946541" cy="43523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CA" dirty="0"/>
              <a:t>Purpose and outcomes of the webinar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Discussion about worker safety 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Identifying the 6 Steps to develop a COVID-19 Safety Plan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752481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4700" b="1" dirty="0"/>
              <a:t>Office Protocols – Workstations</a:t>
            </a: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98272"/>
            <a:ext cx="6818670" cy="3658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sz="2400" u="sng" dirty="0">
                <a:solidFill>
                  <a:schemeClr val="bg1"/>
                </a:solidFill>
              </a:rPr>
              <a:t>Considerations:</a:t>
            </a:r>
          </a:p>
          <a:p>
            <a:pPr marL="0" indent="0">
              <a:buNone/>
            </a:pPr>
            <a:endParaRPr lang="en-CA" sz="1800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✓  Positioning workers that allows them to put   </a:t>
            </a: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     more distance between themselves and their </a:t>
            </a: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     co-workers</a:t>
            </a: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✓  Making communal pathways one directional</a:t>
            </a: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✓  Installing effective barrier </a:t>
            </a: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accent1"/>
                </a:solidFill>
              </a:rPr>
              <a:t>Best Practices for Returning to Work and Reopening Workplaces</a:t>
            </a:r>
          </a:p>
        </p:txBody>
      </p:sp>
      <p:pic>
        <p:nvPicPr>
          <p:cNvPr id="7" name="Picture 6" descr="Workstations - Herman Miller">
            <a:extLst>
              <a:ext uri="{FF2B5EF4-FFF2-40B4-BE49-F238E27FC236}">
                <a16:creationId xmlns:a16="http://schemas.microsoft.com/office/drawing/2014/main" id="{36C5D691-9537-4A45-88C2-43EA8CC5DA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014" y="2548281"/>
            <a:ext cx="3472060" cy="2715381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618524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4700" b="1" dirty="0"/>
              <a:t>Office Protocols – Workstations</a:t>
            </a: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48281"/>
            <a:ext cx="6818670" cy="3658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u="sng" dirty="0">
                <a:solidFill>
                  <a:schemeClr val="bg1"/>
                </a:solidFill>
              </a:rPr>
              <a:t>Considerations:</a:t>
            </a:r>
          </a:p>
          <a:p>
            <a:pPr mar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✓  Canceling in-person meetings</a:t>
            </a: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✓  Minimizing sharing office space or workstations</a:t>
            </a: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✓  Hand sanitizer and disinfectant wipes at each </a:t>
            </a: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     workstation</a:t>
            </a: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accent1"/>
                </a:solidFill>
              </a:rPr>
              <a:t>Best Practices for Returning to Work and Reopening Workplaces</a:t>
            </a:r>
          </a:p>
        </p:txBody>
      </p:sp>
      <p:pic>
        <p:nvPicPr>
          <p:cNvPr id="7" name="Picture 6" descr="Workstations - Herman Miller">
            <a:extLst>
              <a:ext uri="{FF2B5EF4-FFF2-40B4-BE49-F238E27FC236}">
                <a16:creationId xmlns:a16="http://schemas.microsoft.com/office/drawing/2014/main" id="{36C5D691-9537-4A45-88C2-43EA8CC5DAC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014" y="2548281"/>
            <a:ext cx="3472060" cy="2715381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25950706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5445332" cy="16419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4700" b="1" dirty="0"/>
              <a:t>Office Protocols – Communal Spaces</a:t>
            </a: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endParaRPr lang="en-US" sz="1400" dirty="0"/>
          </a:p>
        </p:txBody>
      </p:sp>
      <p:pic>
        <p:nvPicPr>
          <p:cNvPr id="7" name="Picture 6" descr="Communal Effects">
            <a:extLst>
              <a:ext uri="{FF2B5EF4-FFF2-40B4-BE49-F238E27FC236}">
                <a16:creationId xmlns:a16="http://schemas.microsoft.com/office/drawing/2014/main" id="{540832FE-2BB8-6243-845A-3FC43B34BF7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r="18883"/>
          <a:stretch/>
        </p:blipFill>
        <p:spPr bwMode="auto">
          <a:xfrm>
            <a:off x="6318738" y="10"/>
            <a:ext cx="5876071" cy="5884975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5445331" cy="3809999"/>
          </a:xfrm>
        </p:spPr>
        <p:txBody>
          <a:bodyPr>
            <a:normAutofit/>
          </a:bodyPr>
          <a:lstStyle/>
          <a:p>
            <a:pPr lvl="0"/>
            <a:endParaRPr lang="en-CA" dirty="0"/>
          </a:p>
          <a:p>
            <a:pPr lvl="0"/>
            <a:r>
              <a:rPr lang="en-CA" dirty="0"/>
              <a:t>Communicate changes to communal areas</a:t>
            </a:r>
          </a:p>
          <a:p>
            <a:pPr marL="0" lvl="0" indent="0">
              <a:buNone/>
            </a:pPr>
            <a:endParaRPr lang="en-CA" sz="1800" dirty="0"/>
          </a:p>
          <a:p>
            <a:pPr lvl="0"/>
            <a:r>
              <a:rPr lang="en-CA" dirty="0"/>
              <a:t>Limit common areas usage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Encourage employees to eat outside or at their desk</a:t>
            </a:r>
            <a:endParaRPr lang="en-CA" sz="1900" dirty="0"/>
          </a:p>
          <a:p>
            <a:pPr marL="0" lvl="0" indent="0">
              <a:lnSpc>
                <a:spcPct val="90000"/>
              </a:lnSpc>
              <a:buNone/>
            </a:pPr>
            <a:endParaRPr lang="en-CA" sz="1900" dirty="0"/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649779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5445332" cy="16419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4700" b="1" dirty="0"/>
              <a:t>Office Protocols – Communal Spaces</a:t>
            </a: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endParaRPr lang="en-US" sz="1400" dirty="0"/>
          </a:p>
        </p:txBody>
      </p:sp>
      <p:pic>
        <p:nvPicPr>
          <p:cNvPr id="7" name="Picture 6" descr="Communal Effects">
            <a:extLst>
              <a:ext uri="{FF2B5EF4-FFF2-40B4-BE49-F238E27FC236}">
                <a16:creationId xmlns:a16="http://schemas.microsoft.com/office/drawing/2014/main" id="{540832FE-2BB8-6243-845A-3FC43B34BF7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r="18883"/>
          <a:stretch/>
        </p:blipFill>
        <p:spPr bwMode="auto">
          <a:xfrm>
            <a:off x="6318738" y="10"/>
            <a:ext cx="5876071" cy="5884975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5445331" cy="3809999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Ensure that time spent in close proximity is minimized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Restrict eating to a clearly identified and dedicated </a:t>
            </a:r>
            <a:r>
              <a:rPr lang="en-CA" dirty="0" smtClean="0"/>
              <a:t>area</a:t>
            </a:r>
            <a:endParaRPr lang="en-CA" dirty="0"/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Require employees to bring their own dishes and utensils</a:t>
            </a:r>
            <a:endParaRPr lang="en-CA" sz="1900" dirty="0"/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657415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5445332" cy="16419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4700" b="1" dirty="0"/>
              <a:t>Office Protocols – Communal Spaces</a:t>
            </a: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endParaRPr lang="en-US" sz="1400" dirty="0"/>
          </a:p>
        </p:txBody>
      </p:sp>
      <p:pic>
        <p:nvPicPr>
          <p:cNvPr id="7" name="Picture 6" descr="Communal Effects">
            <a:extLst>
              <a:ext uri="{FF2B5EF4-FFF2-40B4-BE49-F238E27FC236}">
                <a16:creationId xmlns:a16="http://schemas.microsoft.com/office/drawing/2014/main" id="{540832FE-2BB8-6243-845A-3FC43B34BF7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r="18883"/>
          <a:stretch/>
        </p:blipFill>
        <p:spPr bwMode="auto">
          <a:xfrm>
            <a:off x="6318738" y="10"/>
            <a:ext cx="5876071" cy="5884975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5445331" cy="3809999"/>
          </a:xfrm>
        </p:spPr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Refrain from providing and consuming communal foods</a:t>
            </a:r>
          </a:p>
          <a:p>
            <a:pPr marL="0" indent="0">
              <a:buNone/>
            </a:pPr>
            <a:endParaRPr lang="en-CA" sz="1900" dirty="0"/>
          </a:p>
          <a:p>
            <a:r>
              <a:rPr lang="en-CA" dirty="0"/>
              <a:t>Keep communal doors to remain open 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Instruct employees to use their own equipment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252578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5445332" cy="16419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4700" b="1" dirty="0"/>
              <a:t>Office Protocols – Communal Spaces</a:t>
            </a: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endParaRPr lang="en-US" sz="1400" dirty="0"/>
          </a:p>
        </p:txBody>
      </p:sp>
      <p:pic>
        <p:nvPicPr>
          <p:cNvPr id="7" name="Picture 6" descr="Communal Effects">
            <a:extLst>
              <a:ext uri="{FF2B5EF4-FFF2-40B4-BE49-F238E27FC236}">
                <a16:creationId xmlns:a16="http://schemas.microsoft.com/office/drawing/2014/main" id="{540832FE-2BB8-6243-845A-3FC43B34BF7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r="18883"/>
          <a:stretch/>
        </p:blipFill>
        <p:spPr bwMode="auto">
          <a:xfrm>
            <a:off x="6318738" y="10"/>
            <a:ext cx="5876071" cy="5884975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5445331" cy="3809999"/>
          </a:xfrm>
        </p:spPr>
        <p:txBody>
          <a:bodyPr>
            <a:normAutofit fontScale="92500" lnSpcReduction="20000"/>
          </a:bodyPr>
          <a:lstStyle/>
          <a:p>
            <a:endParaRPr lang="en-CA" dirty="0"/>
          </a:p>
          <a:p>
            <a:r>
              <a:rPr lang="en-CA" sz="2200" dirty="0"/>
              <a:t>Minimize the number of people using previously shared office equipment </a:t>
            </a:r>
          </a:p>
          <a:p>
            <a:pPr marL="0" indent="0">
              <a:buNone/>
            </a:pPr>
            <a:endParaRPr lang="en-CA" sz="2200" dirty="0"/>
          </a:p>
          <a:p>
            <a:r>
              <a:rPr lang="en-CA" sz="2200" dirty="0"/>
              <a:t>Shared equipment should be cleaned and disinfected after each use</a:t>
            </a:r>
          </a:p>
          <a:p>
            <a:pPr marL="0" indent="0">
              <a:buNone/>
            </a:pPr>
            <a:endParaRPr lang="en-CA" sz="2200" dirty="0"/>
          </a:p>
          <a:p>
            <a:r>
              <a:rPr lang="en-CA" sz="2200" dirty="0"/>
              <a:t>Establish hygiene practices after coming into contact with public items (sample handwashing techniques poster is attached at the end of this webinar)</a:t>
            </a:r>
          </a:p>
          <a:p>
            <a:endParaRPr lang="en-CA" dirty="0"/>
          </a:p>
          <a:p>
            <a:pPr marL="0" lvl="0" indent="0">
              <a:lnSpc>
                <a:spcPct val="90000"/>
              </a:lnSpc>
              <a:buNone/>
            </a:pPr>
            <a:endParaRPr lang="en-CA" sz="1900" dirty="0"/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2971227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5445332" cy="1641986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4700" b="1" dirty="0"/>
              <a:t>Office Protocols – Communal Spaces</a:t>
            </a: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r>
              <a:rPr lang="en-CA" sz="1400" dirty="0"/>
              <a:t/>
            </a:r>
            <a:br>
              <a:rPr lang="en-CA" sz="1400" dirty="0"/>
            </a:br>
            <a:endParaRPr lang="en-US" sz="1400" dirty="0"/>
          </a:p>
        </p:txBody>
      </p:sp>
      <p:pic>
        <p:nvPicPr>
          <p:cNvPr id="7" name="Picture 6" descr="Communal Effects">
            <a:extLst>
              <a:ext uri="{FF2B5EF4-FFF2-40B4-BE49-F238E27FC236}">
                <a16:creationId xmlns:a16="http://schemas.microsoft.com/office/drawing/2014/main" id="{540832FE-2BB8-6243-845A-3FC43B34BF7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8" r="18883"/>
          <a:stretch/>
        </p:blipFill>
        <p:spPr bwMode="auto">
          <a:xfrm>
            <a:off x="6318738" y="10"/>
            <a:ext cx="5876071" cy="5884975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86EAD8C-E6F5-45BA-86CF-3EED09D847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5445331" cy="3809999"/>
          </a:xfrm>
        </p:spPr>
        <p:txBody>
          <a:bodyPr>
            <a:normAutofit/>
          </a:bodyPr>
          <a:lstStyle/>
          <a:p>
            <a:pPr lvl="0"/>
            <a:endParaRPr lang="en-CA" dirty="0"/>
          </a:p>
          <a:p>
            <a:pPr lvl="0"/>
            <a:r>
              <a:rPr lang="en-CA" dirty="0"/>
              <a:t>Reduce washroom occupancy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Staff rooms may need to be altered or closed, or break times staggered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Ensure any measures taken comply with safety and security concerns, fire code regulations etc.  </a:t>
            </a:r>
          </a:p>
          <a:p>
            <a:endParaRPr lang="en-CA" dirty="0"/>
          </a:p>
          <a:p>
            <a:pPr marL="0" lvl="0" indent="0">
              <a:lnSpc>
                <a:spcPct val="90000"/>
              </a:lnSpc>
              <a:buNone/>
            </a:pPr>
            <a:endParaRPr lang="en-CA" sz="1900" dirty="0"/>
          </a:p>
          <a:p>
            <a:pPr marL="0" indent="0">
              <a:lnSpc>
                <a:spcPct val="90000"/>
              </a:lnSpc>
              <a:buNone/>
            </a:pPr>
            <a:endParaRPr lang="en-US" sz="1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/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3433775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b="1" dirty="0"/>
              <a:t>Office Protocols – Communal Spaces</a:t>
            </a: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27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712680" cy="3658689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CA" sz="2400" u="sng" dirty="0">
                <a:solidFill>
                  <a:schemeClr val="bg1"/>
                </a:solidFill>
              </a:rPr>
              <a:t>Considerations:</a:t>
            </a:r>
          </a:p>
          <a:p>
            <a:pPr marL="0" lvl="0" indent="0">
              <a:lnSpc>
                <a:spcPct val="90000"/>
              </a:lnSpc>
              <a:buNone/>
            </a:pPr>
            <a:endParaRPr lang="en-CA" sz="2400" u="sng" dirty="0">
              <a:solidFill>
                <a:schemeClr val="bg1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en-CA" dirty="0">
                <a:solidFill>
                  <a:schemeClr val="bg1"/>
                </a:solidFill>
              </a:rPr>
              <a:t>✓  Single-person access if entry into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CA" dirty="0">
                <a:solidFill>
                  <a:schemeClr val="bg1"/>
                </a:solidFill>
              </a:rPr>
              <a:t>     constricted area is required</a:t>
            </a:r>
          </a:p>
          <a:p>
            <a:pPr marL="0" lvl="0" indent="0">
              <a:lnSpc>
                <a:spcPct val="90000"/>
              </a:lnSpc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en-CA" dirty="0">
                <a:solidFill>
                  <a:schemeClr val="bg1"/>
                </a:solidFill>
              </a:rPr>
              <a:t>✓  Staggered break times and locations </a:t>
            </a:r>
          </a:p>
          <a:p>
            <a:pPr marL="0" lvl="0" indent="0">
              <a:lnSpc>
                <a:spcPct val="90000"/>
              </a:lnSpc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en-CA" dirty="0">
                <a:solidFill>
                  <a:schemeClr val="bg1"/>
                </a:solidFill>
              </a:rPr>
              <a:t>✓  Distance lunch room tables, or installing 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en-CA" dirty="0">
                <a:solidFill>
                  <a:schemeClr val="bg1"/>
                </a:solidFill>
              </a:rPr>
              <a:t>     plexiglass dividers at the tables</a:t>
            </a:r>
          </a:p>
          <a:p>
            <a:pPr marL="0" indent="0">
              <a:lnSpc>
                <a:spcPct val="90000"/>
              </a:lnSpc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accent1"/>
                </a:solidFill>
              </a:rPr>
              <a:t>Best Practices for Returning to Work and Reopening Workplaces</a:t>
            </a:r>
          </a:p>
        </p:txBody>
      </p:sp>
      <p:pic>
        <p:nvPicPr>
          <p:cNvPr id="8" name="Picture 7" descr="A picture containing sitting, board, table, surface&#10;&#10;Description automatically generated">
            <a:extLst>
              <a:ext uri="{FF2B5EF4-FFF2-40B4-BE49-F238E27FC236}">
                <a16:creationId xmlns:a16="http://schemas.microsoft.com/office/drawing/2014/main" id="{3E06EADE-2EB4-F746-A6D1-7F2897224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62" y="2689998"/>
            <a:ext cx="3944500" cy="33922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95934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b="1" dirty="0"/>
              <a:t>Office Protocols – Communal Spaces</a:t>
            </a: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28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712680" cy="3658689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CA" sz="2400" u="sng" dirty="0">
                <a:solidFill>
                  <a:schemeClr val="bg1"/>
                </a:solidFill>
              </a:rPr>
              <a:t>Considerations:</a:t>
            </a: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✓  Limiting or controlling third-party access to </a:t>
            </a: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     the physical workplace </a:t>
            </a: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✓  Requirements imposed on third parties </a:t>
            </a: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     present in the workplace</a:t>
            </a:r>
          </a:p>
          <a:p>
            <a:pPr marL="0" indent="0">
              <a:lnSpc>
                <a:spcPct val="90000"/>
              </a:lnSpc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accent1"/>
                </a:solidFill>
              </a:rPr>
              <a:t>Best Practices for Returning to Work and Reopening Workplaces</a:t>
            </a:r>
          </a:p>
        </p:txBody>
      </p:sp>
      <p:pic>
        <p:nvPicPr>
          <p:cNvPr id="8" name="Picture 7" descr="A picture containing sitting, board, table, surface&#10;&#10;Description automatically generated">
            <a:extLst>
              <a:ext uri="{FF2B5EF4-FFF2-40B4-BE49-F238E27FC236}">
                <a16:creationId xmlns:a16="http://schemas.microsoft.com/office/drawing/2014/main" id="{3E06EADE-2EB4-F746-A6D1-7F2897224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62" y="2689998"/>
            <a:ext cx="3944500" cy="33922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27086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b="1" dirty="0"/>
              <a:t>Office Protocols – Communal Spaces</a:t>
            </a: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29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712680" cy="3658689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CA" sz="2400" u="sng" dirty="0">
                <a:solidFill>
                  <a:schemeClr val="bg1"/>
                </a:solidFill>
              </a:rPr>
              <a:t>Considerations:</a:t>
            </a: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✓  Steps to clean and disinfect frequent </a:t>
            </a: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     touchpoints </a:t>
            </a: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✓  Steps to ensure that common equipment </a:t>
            </a: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     remain clean and disinfected </a:t>
            </a: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accent1"/>
                </a:solidFill>
              </a:rPr>
              <a:t>Best Practices for Returning to Work and Reopening Workplaces</a:t>
            </a:r>
          </a:p>
        </p:txBody>
      </p:sp>
      <p:pic>
        <p:nvPicPr>
          <p:cNvPr id="8" name="Picture 7" descr="A picture containing sitting, board, table, surface&#10;&#10;Description automatically generated">
            <a:extLst>
              <a:ext uri="{FF2B5EF4-FFF2-40B4-BE49-F238E27FC236}">
                <a16:creationId xmlns:a16="http://schemas.microsoft.com/office/drawing/2014/main" id="{3E06EADE-2EB4-F746-A6D1-7F2897224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62" y="2689998"/>
            <a:ext cx="3944500" cy="33922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438256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C3747-54D7-9343-87DB-81EFA0809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4400" b="1" dirty="0"/>
              <a:t>Agenda for Part 1 of this Webinar:</a:t>
            </a:r>
            <a:br>
              <a:rPr lang="en-CA" sz="4400" b="1" dirty="0"/>
            </a:br>
            <a:endParaRPr lang="en-US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38D381-D50F-A643-A5AE-14214F4CEE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1701226"/>
            <a:ext cx="8946541" cy="43523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CA" sz="2200" dirty="0"/>
              <a:t>Delving into:</a:t>
            </a:r>
          </a:p>
          <a:p>
            <a:pPr marL="0" lvl="0" indent="0">
              <a:buNone/>
            </a:pPr>
            <a:endParaRPr lang="en-CA" sz="2200" dirty="0"/>
          </a:p>
          <a:p>
            <a:pPr lvl="0"/>
            <a:r>
              <a:rPr lang="en-CA" dirty="0"/>
              <a:t>Step 1 - Conducting a Risk Assessment, and </a:t>
            </a:r>
          </a:p>
          <a:p>
            <a:pPr lvl="0"/>
            <a:r>
              <a:rPr lang="en-CA" dirty="0"/>
              <a:t>Step 2A – Implementing Protocols for Offices</a:t>
            </a:r>
          </a:p>
          <a:p>
            <a:pPr marL="0" lvl="0" indent="0">
              <a:buNone/>
            </a:pPr>
            <a:endParaRPr lang="en-CA" dirty="0"/>
          </a:p>
          <a:p>
            <a:pPr marL="0" lv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1700" dirty="0"/>
              <a:t>If you have any questions about Part 1 of this webinar please text them into the Zoom chat.  Any attachments I refer to are available at the end of the webinar slides.</a:t>
            </a:r>
          </a:p>
          <a:p>
            <a:pPr marL="0" lv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E0E886-F5A5-2143-9863-F75E78AB6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A46C8A-9DFE-3747-AF54-059C3B7ABF4F}"/>
              </a:ext>
            </a:extLst>
          </p:cNvPr>
          <p:cNvSpPr/>
          <p:nvPr/>
        </p:nvSpPr>
        <p:spPr>
          <a:xfrm>
            <a:off x="7697263" y="6496414"/>
            <a:ext cx="531055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</a:schemeClr>
                </a:solidFill>
              </a:rPr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32731221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b="1" dirty="0"/>
              <a:t>Office Protocols – Communal Spaces</a:t>
            </a: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712680" cy="3658689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en-CA" sz="2400" u="sng" dirty="0">
                <a:solidFill>
                  <a:schemeClr val="bg1"/>
                </a:solidFill>
              </a:rPr>
              <a:t>Considerations:</a:t>
            </a: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✓  If common equipment will remain in use, </a:t>
            </a: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     be temporarily removed or shut off</a:t>
            </a: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✓  Closing or restricting common areas or </a:t>
            </a:r>
          </a:p>
          <a:p>
            <a:pPr marL="0" lvl="0" indent="0">
              <a:buNone/>
            </a:pPr>
            <a:r>
              <a:rPr lang="en-CA" dirty="0">
                <a:solidFill>
                  <a:schemeClr val="bg1"/>
                </a:solidFill>
              </a:rPr>
              <a:t>     removing furniture to limit occupancy</a:t>
            </a:r>
          </a:p>
          <a:p>
            <a:pPr marL="0" lvl="0" indent="0"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lvl="0" indent="0">
              <a:lnSpc>
                <a:spcPct val="90000"/>
              </a:lnSpc>
              <a:buNone/>
            </a:pPr>
            <a:endParaRPr lang="en-CA" dirty="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accent1"/>
                </a:solidFill>
              </a:rPr>
              <a:t>Best Practices for Returning to Work and Reopening Workplaces</a:t>
            </a:r>
          </a:p>
        </p:txBody>
      </p:sp>
      <p:pic>
        <p:nvPicPr>
          <p:cNvPr id="8" name="Picture 7" descr="A picture containing sitting, board, table, surface&#10;&#10;Description automatically generated">
            <a:extLst>
              <a:ext uri="{FF2B5EF4-FFF2-40B4-BE49-F238E27FC236}">
                <a16:creationId xmlns:a16="http://schemas.microsoft.com/office/drawing/2014/main" id="{3E06EADE-2EB4-F746-A6D1-7F28972245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562" y="2689998"/>
            <a:ext cx="3944500" cy="339227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379350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b="1" dirty="0"/>
              <a:t>Office Protocols – Outside Visitors</a:t>
            </a: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31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831581" cy="4196185"/>
          </a:xfrm>
        </p:spPr>
        <p:txBody>
          <a:bodyPr>
            <a:normAutofit/>
          </a:bodyPr>
          <a:lstStyle/>
          <a:p>
            <a:pPr lvl="0"/>
            <a:r>
              <a:rPr lang="en-CA" dirty="0"/>
              <a:t>Prearrange workplace visits. Keep a record of visitors to the workplace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CA" dirty="0"/>
              <a:t>Post signage at the workplace to inform everyone of the measures in place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CA" dirty="0"/>
              <a:t>Remind visitors when to reschedule</a:t>
            </a:r>
          </a:p>
          <a:p>
            <a:pPr marL="0" lvl="0" indent="0">
              <a:lnSpc>
                <a:spcPct val="90000"/>
              </a:lnSpc>
              <a:buNone/>
            </a:pPr>
            <a:endParaRPr lang="en-CA" dirty="0"/>
          </a:p>
          <a:p>
            <a:pPr marL="0" indent="0">
              <a:lnSpc>
                <a:spcPct val="90000"/>
              </a:lnSpc>
              <a:buNone/>
            </a:pPr>
            <a:endParaRPr lang="en-CA" dirty="0"/>
          </a:p>
          <a:p>
            <a:pPr marL="0" lvl="0" indent="0">
              <a:lnSpc>
                <a:spcPct val="90000"/>
              </a:lnSpc>
              <a:buNone/>
            </a:pPr>
            <a:endParaRPr lang="en-CA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Best Practices for Returning to Work and Reopening Workplaces</a:t>
            </a:r>
          </a:p>
        </p:txBody>
      </p:sp>
      <p:pic>
        <p:nvPicPr>
          <p:cNvPr id="10" name="Picture 9" descr="How to Manage Visitors at Your Workplace">
            <a:extLst>
              <a:ext uri="{FF2B5EF4-FFF2-40B4-BE49-F238E27FC236}">
                <a16:creationId xmlns:a16="http://schemas.microsoft.com/office/drawing/2014/main" id="{70173930-56D6-D044-BF96-51AA4345E61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2"/>
          <a:stretch/>
        </p:blipFill>
        <p:spPr bwMode="auto">
          <a:xfrm>
            <a:off x="6257109" y="2052213"/>
            <a:ext cx="5286434" cy="398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3537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b="1" dirty="0"/>
              <a:t>Office Protocols – Outside Visitors</a:t>
            </a: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32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1" y="2052214"/>
            <a:ext cx="4831581" cy="4196185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/>
              <a:t>Minimize non-essential interaction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CA" dirty="0"/>
              <a:t>Maintain physical distancing in waiting areas 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CA" dirty="0"/>
              <a:t>Provide visitor-facing staff with hand sanitizer for their use only</a:t>
            </a:r>
          </a:p>
          <a:p>
            <a:pPr marL="0" lvl="0" indent="0">
              <a:buNone/>
            </a:pPr>
            <a:endParaRPr lang="en-CA" dirty="0"/>
          </a:p>
          <a:p>
            <a:r>
              <a:rPr lang="en-CA" dirty="0"/>
              <a:t>Visitors should attend appointments alone and minimize time spent in waiting area </a:t>
            </a:r>
          </a:p>
          <a:p>
            <a:pPr marL="0" indent="0">
              <a:lnSpc>
                <a:spcPct val="90000"/>
              </a:lnSpc>
              <a:buNone/>
            </a:pPr>
            <a:endParaRPr lang="en-CA" dirty="0"/>
          </a:p>
          <a:p>
            <a:pPr marL="0" lvl="0" indent="0">
              <a:lnSpc>
                <a:spcPct val="90000"/>
              </a:lnSpc>
              <a:buNone/>
            </a:pPr>
            <a:endParaRPr lang="en-CA" dirty="0"/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Best Practices for Returning to Work and Reopening Workplaces</a:t>
            </a:r>
          </a:p>
        </p:txBody>
      </p:sp>
      <p:pic>
        <p:nvPicPr>
          <p:cNvPr id="10" name="Picture 9" descr="How to Manage Visitors at Your Workplace">
            <a:extLst>
              <a:ext uri="{FF2B5EF4-FFF2-40B4-BE49-F238E27FC236}">
                <a16:creationId xmlns:a16="http://schemas.microsoft.com/office/drawing/2014/main" id="{70173930-56D6-D044-BF96-51AA4345E61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2"/>
          <a:stretch/>
        </p:blipFill>
        <p:spPr bwMode="auto">
          <a:xfrm>
            <a:off x="6257109" y="2052213"/>
            <a:ext cx="5286434" cy="398282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6798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625" y="629266"/>
            <a:ext cx="7776915" cy="1172202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b="1" dirty="0"/>
              <a:t>Office Protocols – Deliveries</a:t>
            </a: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r>
              <a:rPr lang="en-CA" sz="1700" dirty="0"/>
              <a:t/>
            </a:r>
            <a:br>
              <a:rPr lang="en-CA" sz="1700" dirty="0"/>
            </a:br>
            <a:endParaRPr lang="en-US" sz="1700" dirty="0"/>
          </a:p>
        </p:txBody>
      </p:sp>
      <p:pic>
        <p:nvPicPr>
          <p:cNvPr id="11" name="Picture 10" descr="How to Choose an Office Supply Vendor - Products &amp; Delivery ...">
            <a:extLst>
              <a:ext uri="{FF2B5EF4-FFF2-40B4-BE49-F238E27FC236}">
                <a16:creationId xmlns:a16="http://schemas.microsoft.com/office/drawing/2014/main" id="{A5ADA77F-BEF0-1F4A-80B3-A3F61805BF6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5" r="20312"/>
          <a:stretch/>
        </p:blipFill>
        <p:spPr bwMode="auto">
          <a:xfrm>
            <a:off x="636915" y="629266"/>
            <a:ext cx="1423852" cy="1502219"/>
          </a:xfrm>
          <a:prstGeom prst="rect">
            <a:avLst/>
          </a:prstGeom>
          <a:noFill/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33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800">
                <a:solidFill>
                  <a:schemeClr val="tx1">
                    <a:tint val="75000"/>
                  </a:schemeClr>
                </a:solidFill>
              </a:rPr>
              <a:t>Best Practices for Returning to Work and Reopening Workplaces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4290" y="2846434"/>
            <a:ext cx="5924677" cy="3178629"/>
          </a:xfrm>
        </p:spPr>
        <p:txBody>
          <a:bodyPr>
            <a:normAutofit/>
          </a:bodyPr>
          <a:lstStyle/>
          <a:p>
            <a:pPr lvl="0"/>
            <a:r>
              <a:rPr lang="en-CA" sz="2200" dirty="0"/>
              <a:t>Identify delivery zones</a:t>
            </a:r>
          </a:p>
          <a:p>
            <a:pPr marL="0" indent="0">
              <a:buNone/>
            </a:pPr>
            <a:endParaRPr lang="en-CA" sz="2200" dirty="0"/>
          </a:p>
          <a:p>
            <a:pPr lvl="0"/>
            <a:r>
              <a:rPr lang="en-CA" sz="2200" dirty="0"/>
              <a:t>Drop off goods at delivery zone</a:t>
            </a:r>
          </a:p>
          <a:p>
            <a:pPr marL="0" indent="0">
              <a:buNone/>
            </a:pPr>
            <a:endParaRPr lang="en-CA" sz="2200" dirty="0"/>
          </a:p>
          <a:p>
            <a:pPr lvl="0"/>
            <a:r>
              <a:rPr lang="en-CA" sz="2200" dirty="0"/>
              <a:t>Request contactless delivery </a:t>
            </a:r>
          </a:p>
        </p:txBody>
      </p:sp>
    </p:spTree>
    <p:extLst>
      <p:ext uri="{BB962C8B-B14F-4D97-AF65-F5344CB8AC3E}">
        <p14:creationId xmlns:p14="http://schemas.microsoft.com/office/powerpoint/2010/main" val="4261409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ment: There's no war on cars — diverse transportation system ...">
            <a:extLst>
              <a:ext uri="{FF2B5EF4-FFF2-40B4-BE49-F238E27FC236}">
                <a16:creationId xmlns:a16="http://schemas.microsoft.com/office/drawing/2014/main" id="{5FF80F00-599D-7047-9A35-7A612CD4584B}"/>
              </a:ext>
            </a:extLst>
          </p:cNvPr>
          <p:cNvPicPr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29DF628-3DC1-41BF-9730-E680D7FC23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3316" y="0"/>
            <a:ext cx="7770296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89" y="375312"/>
            <a:ext cx="6971418" cy="767688"/>
          </a:xfrm>
        </p:spPr>
        <p:txBody>
          <a:bodyPr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3800" b="1" dirty="0"/>
              <a:t>Office Protocols – Transportation</a:t>
            </a:r>
            <a:r>
              <a:rPr lang="en-CA" sz="700" dirty="0"/>
              <a:t/>
            </a:r>
            <a:br>
              <a:rPr lang="en-CA" sz="700" dirty="0"/>
            </a:br>
            <a:r>
              <a:rPr lang="en-CA" sz="700" dirty="0"/>
              <a:t/>
            </a:r>
            <a:br>
              <a:rPr lang="en-CA" sz="700" dirty="0"/>
            </a:br>
            <a:r>
              <a:rPr lang="en-CA" sz="700" dirty="0"/>
              <a:t/>
            </a:r>
            <a:br>
              <a:rPr lang="en-CA" sz="700" dirty="0"/>
            </a:br>
            <a:r>
              <a:rPr lang="en-CA" sz="700" dirty="0"/>
              <a:t/>
            </a:r>
            <a:br>
              <a:rPr lang="en-CA" sz="700" dirty="0"/>
            </a:br>
            <a:r>
              <a:rPr lang="en-CA" sz="700" dirty="0"/>
              <a:t/>
            </a:r>
            <a:br>
              <a:rPr lang="en-CA" sz="700" dirty="0"/>
            </a:br>
            <a:endParaRPr lang="en-US" sz="7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23695FD-17A6-460C-AFB4-A56F8DFB4E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352800" y="1295400"/>
            <a:ext cx="7772400" cy="55626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718" y="2826619"/>
            <a:ext cx="6557921" cy="3204389"/>
          </a:xfrm>
        </p:spPr>
        <p:txBody>
          <a:bodyPr anchor="t">
            <a:normAutofit/>
          </a:bodyPr>
          <a:lstStyle/>
          <a:p>
            <a:pPr lvl="0"/>
            <a:r>
              <a:rPr lang="en-CA" sz="2200" dirty="0"/>
              <a:t>Limit travel to critical business functions</a:t>
            </a:r>
          </a:p>
          <a:p>
            <a:pPr marL="0" indent="0">
              <a:buNone/>
            </a:pPr>
            <a:endParaRPr lang="en-CA" sz="2200" dirty="0"/>
          </a:p>
          <a:p>
            <a:pPr lvl="0"/>
            <a:r>
              <a:rPr lang="en-CA" sz="2200" dirty="0"/>
              <a:t>Minimize the use of shared vehicles</a:t>
            </a:r>
          </a:p>
          <a:p>
            <a:pPr marL="0" indent="0">
              <a:buNone/>
            </a:pPr>
            <a:endParaRPr lang="en-CA" sz="2200" dirty="0"/>
          </a:p>
          <a:p>
            <a:pPr lvl="0"/>
            <a:r>
              <a:rPr lang="en-CA" sz="2200" dirty="0"/>
              <a:t>Use other means of communications</a:t>
            </a:r>
          </a:p>
          <a:p>
            <a:pPr marL="0" indent="0">
              <a:buNone/>
            </a:pPr>
            <a:endParaRPr lang="en-CA" sz="2200" dirty="0"/>
          </a:p>
          <a:p>
            <a:pPr lvl="0"/>
            <a:r>
              <a:rPr lang="en-CA" sz="2200" dirty="0"/>
              <a:t>Follow protocols for transporting clients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Best Practices for Returning to Work and Reopening Workplaces</a:t>
            </a:r>
          </a:p>
        </p:txBody>
      </p:sp>
    </p:spTree>
    <p:extLst>
      <p:ext uri="{BB962C8B-B14F-4D97-AF65-F5344CB8AC3E}">
        <p14:creationId xmlns:p14="http://schemas.microsoft.com/office/powerpoint/2010/main" val="503058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b="1" dirty="0"/>
              <a:t>Office Protocols – Elevator Use</a:t>
            </a: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35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Best Practices for Returning to Work and Reopening Workplaces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2AA06E-F2CA-C844-962C-4327E771689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r="1" b="1"/>
          <a:stretch/>
        </p:blipFill>
        <p:spPr bwMode="auto">
          <a:xfrm>
            <a:off x="636915" y="2391848"/>
            <a:ext cx="3348304" cy="295253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0557" y="2746300"/>
            <a:ext cx="6592451" cy="2715729"/>
          </a:xfrm>
        </p:spPr>
        <p:txBody>
          <a:bodyPr>
            <a:normAutofit/>
          </a:bodyPr>
          <a:lstStyle/>
          <a:p>
            <a:pPr lvl="0"/>
            <a:r>
              <a:rPr lang="en-CA" sz="2200" dirty="0"/>
              <a:t>Post occupancy limits</a:t>
            </a:r>
          </a:p>
          <a:p>
            <a:pPr marL="0" indent="0">
              <a:buNone/>
            </a:pPr>
            <a:endParaRPr lang="en-CA" sz="2200" dirty="0"/>
          </a:p>
          <a:p>
            <a:pPr lvl="0"/>
            <a:r>
              <a:rPr lang="en-CA" sz="2200" dirty="0"/>
              <a:t>Indicate where workers and visitors should stand </a:t>
            </a:r>
          </a:p>
          <a:p>
            <a:pPr marL="0" indent="0">
              <a:buNone/>
            </a:pPr>
            <a:endParaRPr lang="en-CA" sz="2200" dirty="0"/>
          </a:p>
          <a:p>
            <a:pPr lvl="0"/>
            <a:r>
              <a:rPr lang="en-CA" sz="2200" dirty="0"/>
              <a:t>Disinfect elevator panels</a:t>
            </a:r>
          </a:p>
        </p:txBody>
      </p:sp>
    </p:spTree>
    <p:extLst>
      <p:ext uri="{BB962C8B-B14F-4D97-AF65-F5344CB8AC3E}">
        <p14:creationId xmlns:p14="http://schemas.microsoft.com/office/powerpoint/2010/main" val="3890623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4700" b="1" dirty="0"/>
              <a:t>Thank You</a:t>
            </a: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36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/>
              <a:t>Best Practices for Returning to Work and Reopening Workplaces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306286"/>
            <a:ext cx="10854078" cy="49224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2600" u="sng" dirty="0"/>
              <a:t>The Agenda for Part 2 will include: </a:t>
            </a:r>
          </a:p>
          <a:p>
            <a:pPr marL="0" indent="0">
              <a:buNone/>
            </a:pPr>
            <a:endParaRPr lang="en-CA" sz="2400" u="sng" dirty="0"/>
          </a:p>
          <a:p>
            <a:pPr lvl="1"/>
            <a:r>
              <a:rPr lang="en-CA" sz="2000" dirty="0"/>
              <a:t>Steps to develop a COVID-19 Safety Plan continued…....</a:t>
            </a:r>
          </a:p>
          <a:p>
            <a:pPr lvl="1"/>
            <a:r>
              <a:rPr lang="en-CA" sz="2000" dirty="0"/>
              <a:t>Step 2B – 4 Level Protocol Plan to reduce the risk of person-to-person transmission</a:t>
            </a:r>
          </a:p>
          <a:p>
            <a:pPr lvl="1"/>
            <a:r>
              <a:rPr lang="en-CA" sz="2000" dirty="0"/>
              <a:t>Step 3 – Develop policies</a:t>
            </a:r>
          </a:p>
          <a:p>
            <a:pPr lvl="1"/>
            <a:r>
              <a:rPr lang="en-CA" sz="2000" dirty="0"/>
              <a:t>Step 4 – Develop communication plans and training</a:t>
            </a:r>
          </a:p>
          <a:p>
            <a:pPr lvl="1"/>
            <a:r>
              <a:rPr lang="en-CA" sz="2000" dirty="0"/>
              <a:t>Step 5 – Monitor workplace and update plans as necessary</a:t>
            </a:r>
          </a:p>
          <a:p>
            <a:pPr lvl="1"/>
            <a:r>
              <a:rPr lang="en-CA" sz="2000" dirty="0"/>
              <a:t>Step 6 – Assess and address risks from resuming operations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sz="1800" dirty="0"/>
              <a:t>If you have any questions about Part 1 of this webinar please text them into the Zoom chat </a:t>
            </a:r>
          </a:p>
        </p:txBody>
      </p:sp>
    </p:spTree>
    <p:extLst>
      <p:ext uri="{BB962C8B-B14F-4D97-AF65-F5344CB8AC3E}">
        <p14:creationId xmlns:p14="http://schemas.microsoft.com/office/powerpoint/2010/main" val="2214470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Purpose and Outcomes of the Webinar</a:t>
            </a: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720183"/>
            <a:ext cx="9900038" cy="2951835"/>
          </a:xfrm>
        </p:spPr>
        <p:txBody>
          <a:bodyPr/>
          <a:lstStyle/>
          <a:p>
            <a:pPr lvl="0"/>
            <a:r>
              <a:rPr lang="en-CA" dirty="0"/>
              <a:t>History behind the necessity for Safety Plans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CA" dirty="0"/>
              <a:t>Understanding of issues related to and components of a Safety Plan</a:t>
            </a:r>
          </a:p>
          <a:p>
            <a:pPr marL="0" indent="0">
              <a:buNone/>
            </a:pPr>
            <a:endParaRPr lang="en-CA" dirty="0"/>
          </a:p>
          <a:p>
            <a:pPr lvl="0"/>
            <a:r>
              <a:rPr lang="en-CA" dirty="0"/>
              <a:t>Take away guidance and tools to develop a Safety Plan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76380" y="6444933"/>
            <a:ext cx="4748908" cy="304801"/>
          </a:xfr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69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Discussion About Worker Safety 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403231"/>
            <a:ext cx="8946541" cy="3268787"/>
          </a:xfrm>
        </p:spPr>
        <p:txBody>
          <a:bodyPr>
            <a:normAutofit/>
          </a:bodyPr>
          <a:lstStyle/>
          <a:p>
            <a:pPr lvl="0"/>
            <a:endParaRPr lang="en-CA" dirty="0"/>
          </a:p>
          <a:p>
            <a:pPr lvl="0"/>
            <a:r>
              <a:rPr lang="en-CA" dirty="0"/>
              <a:t>Employer obligations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Employee refusal of unsafe work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Consequences for failure or refusal to comply with the COVID-19 Safety Plan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00" y="6538953"/>
            <a:ext cx="4572000" cy="304801"/>
          </a:xfr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68243-77AF-874F-988B-E8DCB755B2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34" y="255746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7609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/>
              <a:t>Discussion About Worker Safety </a:t>
            </a:r>
            <a:r>
              <a:rPr lang="en-CA"/>
              <a:t/>
            </a:r>
            <a:br>
              <a:rPr lang="en-CA"/>
            </a:br>
            <a:r>
              <a:rPr lang="en-CA"/>
              <a:t/>
            </a:r>
            <a:br>
              <a:rPr lang="en-CA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403231"/>
            <a:ext cx="8946541" cy="3268787"/>
          </a:xfrm>
        </p:spPr>
        <p:txBody>
          <a:bodyPr>
            <a:normAutofit/>
          </a:bodyPr>
          <a:lstStyle/>
          <a:p>
            <a:pPr lvl="0"/>
            <a:endParaRPr lang="en-CA" sz="2200" dirty="0"/>
          </a:p>
          <a:p>
            <a:pPr lvl="0"/>
            <a:r>
              <a:rPr lang="en-CA" dirty="0"/>
              <a:t>Response to a positive diagnosis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WorkSafeBC requirements around COVID-19</a:t>
            </a:r>
          </a:p>
          <a:p>
            <a:pPr marL="0" lvl="0" indent="0">
              <a:buNone/>
            </a:pPr>
            <a:endParaRPr lang="en-CA" dirty="0"/>
          </a:p>
          <a:p>
            <a:pPr lvl="0"/>
            <a:r>
              <a:rPr lang="en-CA" dirty="0"/>
              <a:t>COVID-19 Safety Plan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00" y="6538953"/>
            <a:ext cx="4572000" cy="304801"/>
          </a:xfrm>
        </p:spPr>
        <p:txBody>
          <a:bodyPr/>
          <a:lstStyle/>
          <a:p>
            <a:r>
              <a:rPr lang="en-US"/>
              <a:t>Best Practices for Returning to Work and Reopening Workplaces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668243-77AF-874F-988B-E8DCB755B28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264" y="255746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965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Identifying the 6 Steps to Develop a COVID-19 Safety Plan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403231"/>
            <a:ext cx="8946541" cy="3810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CA" dirty="0"/>
              <a:t>Step 1 - Conducting a risk assessment </a:t>
            </a:r>
          </a:p>
          <a:p>
            <a:pPr marL="0" indent="0">
              <a:buNone/>
            </a:pPr>
            <a:endParaRPr lang="en-CA" sz="800" dirty="0"/>
          </a:p>
          <a:p>
            <a:pPr marL="0" indent="0">
              <a:buNone/>
            </a:pPr>
            <a:r>
              <a:rPr lang="en-CA" dirty="0"/>
              <a:t>Step 2 – (2A &amp; 2B) Implementing protocols to reduce risk</a:t>
            </a:r>
          </a:p>
          <a:p>
            <a:pPr marL="0" indent="0">
              <a:buNone/>
            </a:pPr>
            <a:endParaRPr lang="en-CA" sz="800" dirty="0"/>
          </a:p>
          <a:p>
            <a:pPr marL="0" indent="0">
              <a:buNone/>
            </a:pPr>
            <a:r>
              <a:rPr lang="en-CA" dirty="0"/>
              <a:t>Step 3: Develop policies</a:t>
            </a:r>
          </a:p>
          <a:p>
            <a:pPr marL="0" indent="0">
              <a:buNone/>
            </a:pPr>
            <a:endParaRPr lang="en-CA" sz="900" dirty="0"/>
          </a:p>
          <a:p>
            <a:pPr marL="0" indent="0">
              <a:buNone/>
            </a:pPr>
            <a:r>
              <a:rPr lang="en-CA" dirty="0"/>
              <a:t>Step 4: Develop communication plans and training</a:t>
            </a:r>
          </a:p>
          <a:p>
            <a:pPr marL="0" indent="0">
              <a:buNone/>
            </a:pPr>
            <a:endParaRPr lang="en-CA" sz="900" dirty="0"/>
          </a:p>
          <a:p>
            <a:pPr marL="0" indent="0">
              <a:buNone/>
            </a:pPr>
            <a:r>
              <a:rPr lang="en-CA" dirty="0"/>
              <a:t>Step 5: Monitor workplace and update plans as necessary</a:t>
            </a:r>
          </a:p>
          <a:p>
            <a:pPr marL="0" indent="0">
              <a:buNone/>
            </a:pPr>
            <a:endParaRPr lang="en-CA" sz="900" dirty="0"/>
          </a:p>
          <a:p>
            <a:pPr marL="0" indent="0">
              <a:buNone/>
            </a:pPr>
            <a:r>
              <a:rPr lang="en-CA" dirty="0"/>
              <a:t>Step 6: Assess and address risks from resuming operations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00" y="6538953"/>
            <a:ext cx="4572000" cy="304801"/>
          </a:xfr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6" descr="beauty in nature: footpath in the forest - steps background images">
            <a:extLst>
              <a:ext uri="{FF2B5EF4-FFF2-40B4-BE49-F238E27FC236}">
                <a16:creationId xmlns:a16="http://schemas.microsoft.com/office/drawing/2014/main" id="{03F10896-3B7D-1043-8EC8-8E955D7BD6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40" y="2178970"/>
            <a:ext cx="2286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02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Identifying the 6 Steps to Develop a COVID-19 Safety Plan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403231"/>
            <a:ext cx="8946541" cy="38100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CA" sz="2400" dirty="0"/>
              <a:t>Delving into:</a:t>
            </a:r>
          </a:p>
          <a:p>
            <a:pPr marL="0" indent="0">
              <a:buNone/>
            </a:pPr>
            <a:endParaRPr lang="en-CA" dirty="0"/>
          </a:p>
          <a:p>
            <a:pPr lvl="1"/>
            <a:r>
              <a:rPr lang="en-CA" sz="2200" dirty="0"/>
              <a:t>Step 1 - Conducting a Risk Assessment, and </a:t>
            </a:r>
          </a:p>
          <a:p>
            <a:pPr marL="0" lvl="0" indent="0">
              <a:buNone/>
            </a:pPr>
            <a:r>
              <a:rPr lang="en-CA" sz="2200" dirty="0"/>
              <a:t> </a:t>
            </a:r>
          </a:p>
          <a:p>
            <a:pPr lvl="1"/>
            <a:r>
              <a:rPr lang="en-CA" sz="2200" dirty="0"/>
              <a:t>Step 2A – Implementing Protocols for Offices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20000" y="6538953"/>
            <a:ext cx="4572000" cy="304801"/>
          </a:xfrm>
        </p:spPr>
        <p:txBody>
          <a:bodyPr/>
          <a:lstStyle/>
          <a:p>
            <a:r>
              <a:rPr lang="en-US" dirty="0"/>
              <a:t>Best Practices for Returning to Work and Reopening Workplaces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 descr="beauty in nature: footpath in the forest - steps background images">
            <a:extLst>
              <a:ext uri="{FF2B5EF4-FFF2-40B4-BE49-F238E27FC236}">
                <a16:creationId xmlns:a16="http://schemas.microsoft.com/office/drawing/2014/main" id="{03F10896-3B7D-1043-8EC8-8E955D7BD64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540" y="2183016"/>
            <a:ext cx="2286000" cy="304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346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7">
            <a:extLst>
              <a:ext uri="{FF2B5EF4-FFF2-40B4-BE49-F238E27FC236}">
                <a16:creationId xmlns:a16="http://schemas.microsoft.com/office/drawing/2014/main" id="{70B343FF-2E23-43A4-A06E-58C732FF51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A75A31-4651-F442-8F1C-6E79ECF30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CA" sz="4700" b="1" dirty="0"/>
              <a:t>Step 1 - Conducting a Risk Assessment, and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sz="1100" dirty="0"/>
              <a:t/>
            </a:r>
            <a:br>
              <a:rPr lang="en-CA" sz="1100" dirty="0"/>
            </a:br>
            <a:r>
              <a:rPr lang="en-CA" sz="1100" dirty="0"/>
              <a:t/>
            </a:r>
            <a:br>
              <a:rPr lang="en-CA" sz="1100" dirty="0"/>
            </a:br>
            <a:endParaRPr lang="en-US" sz="11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6A6366-D50B-A645-BC5B-89E81952D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0471E06-C9EC-4B3D-9080-2D75FF3AFBD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6AF66A71-3CC4-4EE2-A759-0F0ACE6C43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E0340-C09A-484E-8232-223C8E28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548281"/>
            <a:ext cx="8729531" cy="3658689"/>
          </a:xfrm>
        </p:spPr>
        <p:txBody>
          <a:bodyPr>
            <a:normAutofit fontScale="92500"/>
          </a:bodyPr>
          <a:lstStyle/>
          <a:p>
            <a:pPr lvl="0"/>
            <a:endParaRPr lang="en-CA" dirty="0">
              <a:solidFill>
                <a:schemeClr val="bg1"/>
              </a:solidFill>
            </a:endParaRPr>
          </a:p>
          <a:p>
            <a:pPr lvl="0"/>
            <a:r>
              <a:rPr lang="en-CA" sz="2200" dirty="0">
                <a:solidFill>
                  <a:schemeClr val="bg1"/>
                </a:solidFill>
              </a:rPr>
              <a:t>Identify decision makers, Pandemic Liaison and Safety Plan team</a:t>
            </a:r>
          </a:p>
          <a:p>
            <a:pPr marL="0" indent="0">
              <a:buNone/>
            </a:pPr>
            <a:endParaRPr lang="en-CA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2200" dirty="0">
              <a:solidFill>
                <a:schemeClr val="bg1"/>
              </a:solidFill>
            </a:endParaRPr>
          </a:p>
          <a:p>
            <a:pPr lvl="0"/>
            <a:r>
              <a:rPr lang="en-CA" sz="2200" dirty="0">
                <a:solidFill>
                  <a:schemeClr val="bg1"/>
                </a:solidFill>
              </a:rPr>
              <a:t>Understand risks associated with:</a:t>
            </a:r>
          </a:p>
          <a:p>
            <a:pPr lvl="1"/>
            <a:r>
              <a:rPr lang="en-CA" sz="2200" dirty="0">
                <a:solidFill>
                  <a:schemeClr val="bg1"/>
                </a:solidFill>
              </a:rPr>
              <a:t>Person-to-person transmission</a:t>
            </a:r>
          </a:p>
          <a:p>
            <a:pPr lvl="1"/>
            <a:r>
              <a:rPr lang="en-CA" sz="2200" dirty="0">
                <a:solidFill>
                  <a:schemeClr val="bg1"/>
                </a:solidFill>
              </a:rPr>
              <a:t>Surface transmission</a:t>
            </a:r>
          </a:p>
          <a:p>
            <a:pPr lvl="1"/>
            <a:r>
              <a:rPr lang="en-CA" sz="2200" dirty="0">
                <a:solidFill>
                  <a:schemeClr val="bg1"/>
                </a:solidFill>
              </a:rPr>
              <a:t>Common/shared tools and equipment transmission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78F8D-2F54-2F48-AE81-6EA5176D7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>
                <a:solidFill>
                  <a:schemeClr val="accent1"/>
                </a:solidFill>
              </a:rPr>
              <a:t>Best Practices for Returning to Work and Reopening Workplaces</a:t>
            </a:r>
          </a:p>
        </p:txBody>
      </p:sp>
      <p:pic>
        <p:nvPicPr>
          <p:cNvPr id="6" name="Picture 5" descr="What is the Importance of an Environmental Risk Assessment? | NuEnergy">
            <a:extLst>
              <a:ext uri="{FF2B5EF4-FFF2-40B4-BE49-F238E27FC236}">
                <a16:creationId xmlns:a16="http://schemas.microsoft.com/office/drawing/2014/main" id="{51D4D392-85D5-F048-8538-95D968B92B2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29872" y="3564276"/>
            <a:ext cx="3413671" cy="1630027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864425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1664</Words>
  <Application>Microsoft Office PowerPoint</Application>
  <PresentationFormat>Widescreen</PresentationFormat>
  <Paragraphs>380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Century Gothic</vt:lpstr>
      <vt:lpstr>Wingdings 3</vt:lpstr>
      <vt:lpstr>Ion</vt:lpstr>
      <vt:lpstr>PowerPoint Presentation</vt:lpstr>
      <vt:lpstr>Agenda for Part 1 of this Webinar: </vt:lpstr>
      <vt:lpstr>Agenda for Part 1 of this Webinar: </vt:lpstr>
      <vt:lpstr>Purpose and Outcomes of the Webinar </vt:lpstr>
      <vt:lpstr>Discussion About Worker Safety   </vt:lpstr>
      <vt:lpstr>Discussion About Worker Safety   </vt:lpstr>
      <vt:lpstr>Identifying the 6 Steps to Develop a COVID-19 Safety Plan   </vt:lpstr>
      <vt:lpstr>Identifying the 6 Steps to Develop a COVID-19 Safety Plan   </vt:lpstr>
      <vt:lpstr>Step 1 - Conducting a Risk Assessment, and    </vt:lpstr>
      <vt:lpstr>5 steps to a Risk Assessment:     </vt:lpstr>
      <vt:lpstr>Considerations:    </vt:lpstr>
      <vt:lpstr>Step 2A – Implementing Protocols for Offices    </vt:lpstr>
      <vt:lpstr>Step 2A – Implementing Protocols for Offices    </vt:lpstr>
      <vt:lpstr>Office Protocols – Building Access     </vt:lpstr>
      <vt:lpstr>Office Protocols – Building Access     </vt:lpstr>
      <vt:lpstr>Office Protocols – Building Access     </vt:lpstr>
      <vt:lpstr>Office Protocols – Workplace Operations     </vt:lpstr>
      <vt:lpstr>Office Protocols – Workplace Operations     </vt:lpstr>
      <vt:lpstr>Office Protocols – Workplace Operations     </vt:lpstr>
      <vt:lpstr>Office Protocols – Workstations     </vt:lpstr>
      <vt:lpstr>Office Protocols – Workstations     </vt:lpstr>
      <vt:lpstr>Office Protocols – Communal Spaces     </vt:lpstr>
      <vt:lpstr>Office Protocols – Communal Spaces     </vt:lpstr>
      <vt:lpstr>Office Protocols – Communal Spaces     </vt:lpstr>
      <vt:lpstr>Office Protocols – Communal Spaces     </vt:lpstr>
      <vt:lpstr>Office Protocols – Communal Spaces     </vt:lpstr>
      <vt:lpstr>Office Protocols – Communal Spaces     </vt:lpstr>
      <vt:lpstr>Office Protocols – Communal Spaces     </vt:lpstr>
      <vt:lpstr>Office Protocols – Communal Spaces     </vt:lpstr>
      <vt:lpstr>Office Protocols – Communal Spaces     </vt:lpstr>
      <vt:lpstr>Office Protocols – Outside Visitors     </vt:lpstr>
      <vt:lpstr>Office Protocols – Outside Visitors     </vt:lpstr>
      <vt:lpstr>Office Protocols – Deliveries     </vt:lpstr>
      <vt:lpstr>Office Protocols – Transportation     </vt:lpstr>
      <vt:lpstr>Office Protocols – Elevator Use     </vt:lpstr>
      <vt:lpstr>Thank You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Saiki</dc:creator>
  <cp:lastModifiedBy>Dale Komanchuk</cp:lastModifiedBy>
  <cp:revision>12</cp:revision>
  <dcterms:created xsi:type="dcterms:W3CDTF">2020-05-25T23:18:12Z</dcterms:created>
  <dcterms:modified xsi:type="dcterms:W3CDTF">2020-05-28T17:46:47Z</dcterms:modified>
</cp:coreProperties>
</file>